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6" r:id="rId2"/>
    <p:sldId id="257" r:id="rId3"/>
    <p:sldId id="258" r:id="rId4"/>
    <p:sldId id="259" r:id="rId5"/>
    <p:sldId id="260" r:id="rId6"/>
    <p:sldId id="267" r:id="rId7"/>
    <p:sldId id="268" r:id="rId8"/>
    <p:sldId id="269" r:id="rId9"/>
    <p:sldId id="261" r:id="rId10"/>
    <p:sldId id="262" r:id="rId11"/>
    <p:sldId id="275" r:id="rId12"/>
    <p:sldId id="276" r:id="rId13"/>
    <p:sldId id="277" r:id="rId14"/>
    <p:sldId id="278" r:id="rId15"/>
    <p:sldId id="279" r:id="rId16"/>
    <p:sldId id="280" r:id="rId17"/>
    <p:sldId id="273" r:id="rId18"/>
    <p:sldId id="272" r:id="rId19"/>
    <p:sldId id="274" r:id="rId20"/>
    <p:sldId id="270" r:id="rId21"/>
    <p:sldId id="271"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4028EA-E6BF-4B9B-8B50-12F01D2C117F}" type="doc">
      <dgm:prSet loTypeId="urn:microsoft.com/office/officeart/2005/8/layout/chevron1" loCatId="Inbox" qsTypeId="urn:microsoft.com/office/officeart/2005/8/quickstyle/simple4" qsCatId="simple" csTypeId="urn:microsoft.com/office/officeart/2005/8/colors/ColorSchemeForSuggestions" csCatId="other" phldr="1"/>
      <dgm:spPr/>
      <dgm:t>
        <a:bodyPr/>
        <a:lstStyle/>
        <a:p>
          <a:endParaRPr lang="en-US"/>
        </a:p>
      </dgm:t>
    </dgm:pt>
    <dgm:pt modelId="{5814C419-9D36-4140-90EA-C6E232844C66}">
      <dgm:prSet/>
      <dgm:spPr/>
      <dgm:t>
        <a:bodyPr/>
        <a:lstStyle/>
        <a:p>
          <a:r>
            <a:rPr lang="en-US" dirty="0"/>
            <a:t>Motivation</a:t>
          </a:r>
        </a:p>
      </dgm:t>
    </dgm:pt>
    <dgm:pt modelId="{AFD138B5-CB6B-4022-8D33-535206248EDD}" type="parTrans" cxnId="{2D062429-E050-4053-BE3F-4E1B309D1258}">
      <dgm:prSet/>
      <dgm:spPr/>
      <dgm:t>
        <a:bodyPr/>
        <a:lstStyle/>
        <a:p>
          <a:endParaRPr lang="en-US"/>
        </a:p>
      </dgm:t>
    </dgm:pt>
    <dgm:pt modelId="{CC1929FB-EFC9-4CBC-85B0-FD2BC82EA603}" type="sibTrans" cxnId="{2D062429-E050-4053-BE3F-4E1B309D1258}">
      <dgm:prSet phldrT="1" phldr="0"/>
      <dgm:spPr/>
      <dgm:t>
        <a:bodyPr/>
        <a:lstStyle/>
        <a:p>
          <a:endParaRPr lang="en-US"/>
        </a:p>
      </dgm:t>
    </dgm:pt>
    <dgm:pt modelId="{05E2B482-12E8-49EB-9B11-2569E3592039}">
      <dgm:prSet/>
      <dgm:spPr/>
      <dgm:t>
        <a:bodyPr/>
        <a:lstStyle/>
        <a:p>
          <a:r>
            <a:rPr lang="en-US" dirty="0"/>
            <a:t>Strengths</a:t>
          </a:r>
        </a:p>
      </dgm:t>
    </dgm:pt>
    <dgm:pt modelId="{902E5FB1-6BAD-4BEC-B418-830C7E3A098A}" type="parTrans" cxnId="{2E4AB29C-9D64-4698-A607-6A325A188A76}">
      <dgm:prSet/>
      <dgm:spPr/>
      <dgm:t>
        <a:bodyPr/>
        <a:lstStyle/>
        <a:p>
          <a:endParaRPr lang="en-US"/>
        </a:p>
      </dgm:t>
    </dgm:pt>
    <dgm:pt modelId="{8E86A780-62F3-4C0B-B5E6-8325F221AC73}" type="sibTrans" cxnId="{2E4AB29C-9D64-4698-A607-6A325A188A76}">
      <dgm:prSet phldrT="6" phldr="0"/>
      <dgm:spPr/>
      <dgm:t>
        <a:bodyPr/>
        <a:lstStyle/>
        <a:p>
          <a:endParaRPr lang="en-US"/>
        </a:p>
      </dgm:t>
    </dgm:pt>
    <dgm:pt modelId="{3ADAC3BE-D071-4820-BE43-5F95E0BD8335}">
      <dgm:prSet/>
      <dgm:spPr/>
      <dgm:t>
        <a:bodyPr/>
        <a:lstStyle/>
        <a:p>
          <a:r>
            <a:rPr lang="en-US" dirty="0"/>
            <a:t>Weaknesses</a:t>
          </a:r>
        </a:p>
      </dgm:t>
    </dgm:pt>
    <dgm:pt modelId="{69D871BB-21DF-48A9-8260-E067D77678E2}" type="parTrans" cxnId="{2756CA45-4845-49C7-BD50-100968F7B717}">
      <dgm:prSet/>
      <dgm:spPr/>
      <dgm:t>
        <a:bodyPr/>
        <a:lstStyle/>
        <a:p>
          <a:endParaRPr lang="en-US"/>
        </a:p>
      </dgm:t>
    </dgm:pt>
    <dgm:pt modelId="{6E3C1701-BFA4-42C3-A34A-47346979DE4D}" type="sibTrans" cxnId="{2756CA45-4845-49C7-BD50-100968F7B717}">
      <dgm:prSet phldrT="7" phldr="0"/>
      <dgm:spPr/>
      <dgm:t>
        <a:bodyPr/>
        <a:lstStyle/>
        <a:p>
          <a:endParaRPr lang="en-US"/>
        </a:p>
      </dgm:t>
    </dgm:pt>
    <dgm:pt modelId="{542AED80-C654-4F1C-B62C-651618A012A5}">
      <dgm:prSet/>
      <dgm:spPr/>
      <dgm:t>
        <a:bodyPr/>
        <a:lstStyle/>
        <a:p>
          <a:r>
            <a:rPr lang="en-US" dirty="0"/>
            <a:t>Extensions</a:t>
          </a:r>
        </a:p>
      </dgm:t>
    </dgm:pt>
    <dgm:pt modelId="{98EA0723-9E23-4321-A6F5-BC58C88C8573}" type="parTrans" cxnId="{B73E2791-04D3-4884-8A64-E3CD5EC1EE4E}">
      <dgm:prSet/>
      <dgm:spPr/>
      <dgm:t>
        <a:bodyPr/>
        <a:lstStyle/>
        <a:p>
          <a:endParaRPr lang="en-US"/>
        </a:p>
      </dgm:t>
    </dgm:pt>
    <dgm:pt modelId="{318562C0-60A0-458A-BF14-5293A3FE699F}" type="sibTrans" cxnId="{B73E2791-04D3-4884-8A64-E3CD5EC1EE4E}">
      <dgm:prSet phldrT="8" phldr="0"/>
      <dgm:spPr/>
      <dgm:t>
        <a:bodyPr/>
        <a:lstStyle/>
        <a:p>
          <a:endParaRPr lang="en-US"/>
        </a:p>
      </dgm:t>
    </dgm:pt>
    <dgm:pt modelId="{DC248D93-6A95-48E0-A0C6-19D287C811E0}">
      <dgm:prSet/>
      <dgm:spPr/>
      <dgm:t>
        <a:bodyPr/>
        <a:lstStyle/>
        <a:p>
          <a:r>
            <a:rPr lang="en-US" dirty="0"/>
            <a:t>Goal</a:t>
          </a:r>
        </a:p>
      </dgm:t>
    </dgm:pt>
    <dgm:pt modelId="{4928ACAB-E778-4D5D-BBD7-791D93DC792F}" type="parTrans" cxnId="{B5437862-6CB2-471A-8342-4370128413EC}">
      <dgm:prSet/>
      <dgm:spPr/>
      <dgm:t>
        <a:bodyPr/>
        <a:lstStyle/>
        <a:p>
          <a:endParaRPr lang="en-US"/>
        </a:p>
      </dgm:t>
    </dgm:pt>
    <dgm:pt modelId="{8715ECD5-543B-4E95-9C42-1E5F74B5F0C4}" type="sibTrans" cxnId="{B5437862-6CB2-471A-8342-4370128413EC}">
      <dgm:prSet phldrT="2" phldr="0"/>
      <dgm:spPr/>
      <dgm:t>
        <a:bodyPr/>
        <a:lstStyle/>
        <a:p>
          <a:endParaRPr lang="en-US"/>
        </a:p>
      </dgm:t>
    </dgm:pt>
    <dgm:pt modelId="{B69B2BE3-BBD8-46F4-A4AF-37D445037BE5}">
      <dgm:prSet/>
      <dgm:spPr/>
      <dgm:t>
        <a:bodyPr/>
        <a:lstStyle/>
        <a:p>
          <a:r>
            <a:rPr lang="en-US" dirty="0"/>
            <a:t>Method</a:t>
          </a:r>
        </a:p>
      </dgm:t>
    </dgm:pt>
    <dgm:pt modelId="{52518898-1877-4790-A5D8-B82F623199E8}" type="parTrans" cxnId="{360E20F0-0B94-4415-9DD9-275839B8C05D}">
      <dgm:prSet/>
      <dgm:spPr/>
      <dgm:t>
        <a:bodyPr/>
        <a:lstStyle/>
        <a:p>
          <a:endParaRPr lang="en-US"/>
        </a:p>
      </dgm:t>
    </dgm:pt>
    <dgm:pt modelId="{F4734F81-55CC-4FCD-8C51-C99083D5543C}" type="sibTrans" cxnId="{360E20F0-0B94-4415-9DD9-275839B8C05D}">
      <dgm:prSet phldrT="3" phldr="0"/>
      <dgm:spPr/>
      <dgm:t>
        <a:bodyPr/>
        <a:lstStyle/>
        <a:p>
          <a:endParaRPr lang="en-US"/>
        </a:p>
      </dgm:t>
    </dgm:pt>
    <dgm:pt modelId="{97903F11-7510-4352-8BAB-A18ECCBE30DD}">
      <dgm:prSet/>
      <dgm:spPr/>
      <dgm:t>
        <a:bodyPr/>
        <a:lstStyle/>
        <a:p>
          <a:r>
            <a:rPr lang="en-US" dirty="0"/>
            <a:t>Results &amp; Conclusions</a:t>
          </a:r>
        </a:p>
      </dgm:t>
    </dgm:pt>
    <dgm:pt modelId="{FB5957E6-CCDB-4499-82F3-1FDC6395D083}" type="parTrans" cxnId="{B9EF75FA-C94E-403E-B187-B1FFED421D9D}">
      <dgm:prSet/>
      <dgm:spPr/>
      <dgm:t>
        <a:bodyPr/>
        <a:lstStyle/>
        <a:p>
          <a:endParaRPr lang="en-US"/>
        </a:p>
      </dgm:t>
    </dgm:pt>
    <dgm:pt modelId="{A33DAD51-D1A9-4963-9404-B635BA65F352}" type="sibTrans" cxnId="{B9EF75FA-C94E-403E-B187-B1FFED421D9D}">
      <dgm:prSet phldrT="4" phldr="0"/>
      <dgm:spPr/>
      <dgm:t>
        <a:bodyPr/>
        <a:lstStyle/>
        <a:p>
          <a:endParaRPr lang="en-US"/>
        </a:p>
      </dgm:t>
    </dgm:pt>
    <dgm:pt modelId="{E91DBA7F-3153-437E-879D-352C7DA4A9B2}" type="pres">
      <dgm:prSet presAssocID="{F64028EA-E6BF-4B9B-8B50-12F01D2C117F}" presName="Name0" presStyleCnt="0">
        <dgm:presLayoutVars>
          <dgm:dir/>
          <dgm:animLvl val="lvl"/>
          <dgm:resizeHandles val="exact"/>
        </dgm:presLayoutVars>
      </dgm:prSet>
      <dgm:spPr/>
    </dgm:pt>
    <dgm:pt modelId="{359C3BF9-E92E-4758-8A54-90AB8267F654}" type="pres">
      <dgm:prSet presAssocID="{5814C419-9D36-4140-90EA-C6E232844C66}" presName="parTxOnly" presStyleLbl="node1" presStyleIdx="0" presStyleCnt="7">
        <dgm:presLayoutVars>
          <dgm:chMax val="0"/>
          <dgm:chPref val="0"/>
          <dgm:bulletEnabled val="1"/>
        </dgm:presLayoutVars>
      </dgm:prSet>
      <dgm:spPr/>
    </dgm:pt>
    <dgm:pt modelId="{1355297D-D91B-420A-93E0-63139A439F81}" type="pres">
      <dgm:prSet presAssocID="{CC1929FB-EFC9-4CBC-85B0-FD2BC82EA603}" presName="parTxOnlySpace" presStyleCnt="0"/>
      <dgm:spPr/>
    </dgm:pt>
    <dgm:pt modelId="{3C0427BF-90A8-46E3-8B2A-04DC3F4DE88C}" type="pres">
      <dgm:prSet presAssocID="{DC248D93-6A95-48E0-A0C6-19D287C811E0}" presName="parTxOnly" presStyleLbl="node1" presStyleIdx="1" presStyleCnt="7">
        <dgm:presLayoutVars>
          <dgm:chMax val="0"/>
          <dgm:chPref val="0"/>
          <dgm:bulletEnabled val="1"/>
        </dgm:presLayoutVars>
      </dgm:prSet>
      <dgm:spPr/>
    </dgm:pt>
    <dgm:pt modelId="{AE733579-6A29-4217-8A2B-A7B1949EEA7D}" type="pres">
      <dgm:prSet presAssocID="{8715ECD5-543B-4E95-9C42-1E5F74B5F0C4}" presName="parTxOnlySpace" presStyleCnt="0"/>
      <dgm:spPr/>
    </dgm:pt>
    <dgm:pt modelId="{AE4596F7-11B8-4A46-8A50-22CCD417B5B3}" type="pres">
      <dgm:prSet presAssocID="{B69B2BE3-BBD8-46F4-A4AF-37D445037BE5}" presName="parTxOnly" presStyleLbl="node1" presStyleIdx="2" presStyleCnt="7">
        <dgm:presLayoutVars>
          <dgm:chMax val="0"/>
          <dgm:chPref val="0"/>
          <dgm:bulletEnabled val="1"/>
        </dgm:presLayoutVars>
      </dgm:prSet>
      <dgm:spPr/>
    </dgm:pt>
    <dgm:pt modelId="{D8B64461-8DED-40FE-BCEB-D53BEFBF047B}" type="pres">
      <dgm:prSet presAssocID="{F4734F81-55CC-4FCD-8C51-C99083D5543C}" presName="parTxOnlySpace" presStyleCnt="0"/>
      <dgm:spPr/>
    </dgm:pt>
    <dgm:pt modelId="{46369448-69B2-4831-BDA2-41D26064CD64}" type="pres">
      <dgm:prSet presAssocID="{97903F11-7510-4352-8BAB-A18ECCBE30DD}" presName="parTxOnly" presStyleLbl="node1" presStyleIdx="3" presStyleCnt="7">
        <dgm:presLayoutVars>
          <dgm:chMax val="0"/>
          <dgm:chPref val="0"/>
          <dgm:bulletEnabled val="1"/>
        </dgm:presLayoutVars>
      </dgm:prSet>
      <dgm:spPr/>
    </dgm:pt>
    <dgm:pt modelId="{E903F6B2-A3F9-4E0A-9AEC-B67CC7E6CE5C}" type="pres">
      <dgm:prSet presAssocID="{A33DAD51-D1A9-4963-9404-B635BA65F352}" presName="parTxOnlySpace" presStyleCnt="0"/>
      <dgm:spPr/>
    </dgm:pt>
    <dgm:pt modelId="{EB539F1A-289D-4C29-9634-C0E315C4E079}" type="pres">
      <dgm:prSet presAssocID="{05E2B482-12E8-49EB-9B11-2569E3592039}" presName="parTxOnly" presStyleLbl="node1" presStyleIdx="4" presStyleCnt="7">
        <dgm:presLayoutVars>
          <dgm:chMax val="0"/>
          <dgm:chPref val="0"/>
          <dgm:bulletEnabled val="1"/>
        </dgm:presLayoutVars>
      </dgm:prSet>
      <dgm:spPr/>
    </dgm:pt>
    <dgm:pt modelId="{DE7A9674-DDC8-4170-9711-4592B0493576}" type="pres">
      <dgm:prSet presAssocID="{8E86A780-62F3-4C0B-B5E6-8325F221AC73}" presName="parTxOnlySpace" presStyleCnt="0"/>
      <dgm:spPr/>
    </dgm:pt>
    <dgm:pt modelId="{2291AFEC-080A-4E7C-86BA-6735650F6F83}" type="pres">
      <dgm:prSet presAssocID="{3ADAC3BE-D071-4820-BE43-5F95E0BD8335}" presName="parTxOnly" presStyleLbl="node1" presStyleIdx="5" presStyleCnt="7">
        <dgm:presLayoutVars>
          <dgm:chMax val="0"/>
          <dgm:chPref val="0"/>
          <dgm:bulletEnabled val="1"/>
        </dgm:presLayoutVars>
      </dgm:prSet>
      <dgm:spPr/>
    </dgm:pt>
    <dgm:pt modelId="{B523B94E-F1E7-4BC8-8468-1AAC8252E5BC}" type="pres">
      <dgm:prSet presAssocID="{6E3C1701-BFA4-42C3-A34A-47346979DE4D}" presName="parTxOnlySpace" presStyleCnt="0"/>
      <dgm:spPr/>
    </dgm:pt>
    <dgm:pt modelId="{6D09292D-0821-48B4-B21E-6C4D001BD9F8}" type="pres">
      <dgm:prSet presAssocID="{542AED80-C654-4F1C-B62C-651618A012A5}" presName="parTxOnly" presStyleLbl="node1" presStyleIdx="6" presStyleCnt="7">
        <dgm:presLayoutVars>
          <dgm:chMax val="0"/>
          <dgm:chPref val="0"/>
          <dgm:bulletEnabled val="1"/>
        </dgm:presLayoutVars>
      </dgm:prSet>
      <dgm:spPr/>
    </dgm:pt>
  </dgm:ptLst>
  <dgm:cxnLst>
    <dgm:cxn modelId="{D9900A15-80F3-43AD-9E13-890E614A5AA7}" type="presOf" srcId="{B69B2BE3-BBD8-46F4-A4AF-37D445037BE5}" destId="{AE4596F7-11B8-4A46-8A50-22CCD417B5B3}" srcOrd="0" destOrd="0" presId="urn:microsoft.com/office/officeart/2005/8/layout/chevron1"/>
    <dgm:cxn modelId="{2D062429-E050-4053-BE3F-4E1B309D1258}" srcId="{F64028EA-E6BF-4B9B-8B50-12F01D2C117F}" destId="{5814C419-9D36-4140-90EA-C6E232844C66}" srcOrd="0" destOrd="0" parTransId="{AFD138B5-CB6B-4022-8D33-535206248EDD}" sibTransId="{CC1929FB-EFC9-4CBC-85B0-FD2BC82EA603}"/>
    <dgm:cxn modelId="{900C7E31-D332-4807-8DA0-01C0F35376EF}" type="presOf" srcId="{F64028EA-E6BF-4B9B-8B50-12F01D2C117F}" destId="{E91DBA7F-3153-437E-879D-352C7DA4A9B2}" srcOrd="0" destOrd="0" presId="urn:microsoft.com/office/officeart/2005/8/layout/chevron1"/>
    <dgm:cxn modelId="{938D1A3E-6ED5-42DA-B928-B13E05219E68}" type="presOf" srcId="{5814C419-9D36-4140-90EA-C6E232844C66}" destId="{359C3BF9-E92E-4758-8A54-90AB8267F654}" srcOrd="0" destOrd="0" presId="urn:microsoft.com/office/officeart/2005/8/layout/chevron1"/>
    <dgm:cxn modelId="{B5437862-6CB2-471A-8342-4370128413EC}" srcId="{F64028EA-E6BF-4B9B-8B50-12F01D2C117F}" destId="{DC248D93-6A95-48E0-A0C6-19D287C811E0}" srcOrd="1" destOrd="0" parTransId="{4928ACAB-E778-4D5D-BBD7-791D93DC792F}" sibTransId="{8715ECD5-543B-4E95-9C42-1E5F74B5F0C4}"/>
    <dgm:cxn modelId="{2756CA45-4845-49C7-BD50-100968F7B717}" srcId="{F64028EA-E6BF-4B9B-8B50-12F01D2C117F}" destId="{3ADAC3BE-D071-4820-BE43-5F95E0BD8335}" srcOrd="5" destOrd="0" parTransId="{69D871BB-21DF-48A9-8260-E067D77678E2}" sibTransId="{6E3C1701-BFA4-42C3-A34A-47346979DE4D}"/>
    <dgm:cxn modelId="{7D2DB053-C066-4C55-AC3E-9D8F03134601}" type="presOf" srcId="{DC248D93-6A95-48E0-A0C6-19D287C811E0}" destId="{3C0427BF-90A8-46E3-8B2A-04DC3F4DE88C}" srcOrd="0" destOrd="0" presId="urn:microsoft.com/office/officeart/2005/8/layout/chevron1"/>
    <dgm:cxn modelId="{B73E2791-04D3-4884-8A64-E3CD5EC1EE4E}" srcId="{F64028EA-E6BF-4B9B-8B50-12F01D2C117F}" destId="{542AED80-C654-4F1C-B62C-651618A012A5}" srcOrd="6" destOrd="0" parTransId="{98EA0723-9E23-4321-A6F5-BC58C88C8573}" sibTransId="{318562C0-60A0-458A-BF14-5293A3FE699F}"/>
    <dgm:cxn modelId="{2E4AB29C-9D64-4698-A607-6A325A188A76}" srcId="{F64028EA-E6BF-4B9B-8B50-12F01D2C117F}" destId="{05E2B482-12E8-49EB-9B11-2569E3592039}" srcOrd="4" destOrd="0" parTransId="{902E5FB1-6BAD-4BEC-B418-830C7E3A098A}" sibTransId="{8E86A780-62F3-4C0B-B5E6-8325F221AC73}"/>
    <dgm:cxn modelId="{1EA8B1B0-C84F-454C-8F5A-F73A0E67748F}" type="presOf" srcId="{3ADAC3BE-D071-4820-BE43-5F95E0BD8335}" destId="{2291AFEC-080A-4E7C-86BA-6735650F6F83}" srcOrd="0" destOrd="0" presId="urn:microsoft.com/office/officeart/2005/8/layout/chevron1"/>
    <dgm:cxn modelId="{17AEF7CE-D5C4-4A7B-9EEC-0D1793206851}" type="presOf" srcId="{05E2B482-12E8-49EB-9B11-2569E3592039}" destId="{EB539F1A-289D-4C29-9634-C0E315C4E079}" srcOrd="0" destOrd="0" presId="urn:microsoft.com/office/officeart/2005/8/layout/chevron1"/>
    <dgm:cxn modelId="{4EAD2CEE-2B4B-4085-A62B-B89967A99CA5}" type="presOf" srcId="{542AED80-C654-4F1C-B62C-651618A012A5}" destId="{6D09292D-0821-48B4-B21E-6C4D001BD9F8}" srcOrd="0" destOrd="0" presId="urn:microsoft.com/office/officeart/2005/8/layout/chevron1"/>
    <dgm:cxn modelId="{C03F3FEF-9241-4A09-9BA8-B636CE43A671}" type="presOf" srcId="{97903F11-7510-4352-8BAB-A18ECCBE30DD}" destId="{46369448-69B2-4831-BDA2-41D26064CD64}" srcOrd="0" destOrd="0" presId="urn:microsoft.com/office/officeart/2005/8/layout/chevron1"/>
    <dgm:cxn modelId="{360E20F0-0B94-4415-9DD9-275839B8C05D}" srcId="{F64028EA-E6BF-4B9B-8B50-12F01D2C117F}" destId="{B69B2BE3-BBD8-46F4-A4AF-37D445037BE5}" srcOrd="2" destOrd="0" parTransId="{52518898-1877-4790-A5D8-B82F623199E8}" sibTransId="{F4734F81-55CC-4FCD-8C51-C99083D5543C}"/>
    <dgm:cxn modelId="{B9EF75FA-C94E-403E-B187-B1FFED421D9D}" srcId="{F64028EA-E6BF-4B9B-8B50-12F01D2C117F}" destId="{97903F11-7510-4352-8BAB-A18ECCBE30DD}" srcOrd="3" destOrd="0" parTransId="{FB5957E6-CCDB-4499-82F3-1FDC6395D083}" sibTransId="{A33DAD51-D1A9-4963-9404-B635BA65F352}"/>
    <dgm:cxn modelId="{2166AD53-1F98-4D41-8ADB-53B5FD81B12C}" type="presParOf" srcId="{E91DBA7F-3153-437E-879D-352C7DA4A9B2}" destId="{359C3BF9-E92E-4758-8A54-90AB8267F654}" srcOrd="0" destOrd="0" presId="urn:microsoft.com/office/officeart/2005/8/layout/chevron1"/>
    <dgm:cxn modelId="{B184329C-0AB3-4FD9-9470-075AB612095D}" type="presParOf" srcId="{E91DBA7F-3153-437E-879D-352C7DA4A9B2}" destId="{1355297D-D91B-420A-93E0-63139A439F81}" srcOrd="1" destOrd="0" presId="urn:microsoft.com/office/officeart/2005/8/layout/chevron1"/>
    <dgm:cxn modelId="{92245356-561A-45ED-8639-E28F40476EB9}" type="presParOf" srcId="{E91DBA7F-3153-437E-879D-352C7DA4A9B2}" destId="{3C0427BF-90A8-46E3-8B2A-04DC3F4DE88C}" srcOrd="2" destOrd="0" presId="urn:microsoft.com/office/officeart/2005/8/layout/chevron1"/>
    <dgm:cxn modelId="{BC25DF0F-E6DC-4996-B433-CEA4125DC1AF}" type="presParOf" srcId="{E91DBA7F-3153-437E-879D-352C7DA4A9B2}" destId="{AE733579-6A29-4217-8A2B-A7B1949EEA7D}" srcOrd="3" destOrd="0" presId="urn:microsoft.com/office/officeart/2005/8/layout/chevron1"/>
    <dgm:cxn modelId="{545491B8-5531-4969-B3E6-4D2F51013DB7}" type="presParOf" srcId="{E91DBA7F-3153-437E-879D-352C7DA4A9B2}" destId="{AE4596F7-11B8-4A46-8A50-22CCD417B5B3}" srcOrd="4" destOrd="0" presId="urn:microsoft.com/office/officeart/2005/8/layout/chevron1"/>
    <dgm:cxn modelId="{6EC45D8D-93A0-421E-B8BD-788E9C76D402}" type="presParOf" srcId="{E91DBA7F-3153-437E-879D-352C7DA4A9B2}" destId="{D8B64461-8DED-40FE-BCEB-D53BEFBF047B}" srcOrd="5" destOrd="0" presId="urn:microsoft.com/office/officeart/2005/8/layout/chevron1"/>
    <dgm:cxn modelId="{78A051C1-0EF2-4766-95DC-B6CDD540A288}" type="presParOf" srcId="{E91DBA7F-3153-437E-879D-352C7DA4A9B2}" destId="{46369448-69B2-4831-BDA2-41D26064CD64}" srcOrd="6" destOrd="0" presId="urn:microsoft.com/office/officeart/2005/8/layout/chevron1"/>
    <dgm:cxn modelId="{325AD10C-D1A8-4F50-9E7A-71006562C1CF}" type="presParOf" srcId="{E91DBA7F-3153-437E-879D-352C7DA4A9B2}" destId="{E903F6B2-A3F9-4E0A-9AEC-B67CC7E6CE5C}" srcOrd="7" destOrd="0" presId="urn:microsoft.com/office/officeart/2005/8/layout/chevron1"/>
    <dgm:cxn modelId="{2CE74A1C-94EE-471E-950B-E0CC75F0A89D}" type="presParOf" srcId="{E91DBA7F-3153-437E-879D-352C7DA4A9B2}" destId="{EB539F1A-289D-4C29-9634-C0E315C4E079}" srcOrd="8" destOrd="0" presId="urn:microsoft.com/office/officeart/2005/8/layout/chevron1"/>
    <dgm:cxn modelId="{46198186-84B5-49EF-A1F6-B8ABA39BD449}" type="presParOf" srcId="{E91DBA7F-3153-437E-879D-352C7DA4A9B2}" destId="{DE7A9674-DDC8-4170-9711-4592B0493576}" srcOrd="9" destOrd="0" presId="urn:microsoft.com/office/officeart/2005/8/layout/chevron1"/>
    <dgm:cxn modelId="{848083D6-8E71-4A6D-9FEE-2D0F65EEB512}" type="presParOf" srcId="{E91DBA7F-3153-437E-879D-352C7DA4A9B2}" destId="{2291AFEC-080A-4E7C-86BA-6735650F6F83}" srcOrd="10" destOrd="0" presId="urn:microsoft.com/office/officeart/2005/8/layout/chevron1"/>
    <dgm:cxn modelId="{A43C3B22-8B0B-4710-95EB-128E9772C465}" type="presParOf" srcId="{E91DBA7F-3153-437E-879D-352C7DA4A9B2}" destId="{B523B94E-F1E7-4BC8-8468-1AAC8252E5BC}" srcOrd="11" destOrd="0" presId="urn:microsoft.com/office/officeart/2005/8/layout/chevron1"/>
    <dgm:cxn modelId="{B2CC014F-2C19-4EC5-B034-B8FA83FAD5C3}" type="presParOf" srcId="{E91DBA7F-3153-437E-879D-352C7DA4A9B2}" destId="{6D09292D-0821-48B4-B21E-6C4D001BD9F8}" srcOrd="12"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63A6FC-6F36-4B56-A784-ACEF8795AEF2}" type="doc">
      <dgm:prSet loTypeId="urn:microsoft.com/office/officeart/2008/layout/LinedList" loCatId="Inbox" qsTypeId="urn:microsoft.com/office/officeart/2005/8/quickstyle/simple1" qsCatId="simple" csTypeId="urn:microsoft.com/office/officeart/2005/8/colors/accent6_4" csCatId="accent6"/>
      <dgm:spPr/>
      <dgm:t>
        <a:bodyPr/>
        <a:lstStyle/>
        <a:p>
          <a:endParaRPr lang="en-US"/>
        </a:p>
      </dgm:t>
    </dgm:pt>
    <dgm:pt modelId="{55A5E973-E8DF-456C-BF73-EF164B913804}">
      <dgm:prSet/>
      <dgm:spPr/>
      <dgm:t>
        <a:bodyPr/>
        <a:lstStyle/>
        <a:p>
          <a:r>
            <a:rPr lang="en-US"/>
            <a:t>To sustain a public resource from overuse leads to ‘tragedy of commons’.</a:t>
          </a:r>
        </a:p>
      </dgm:t>
    </dgm:pt>
    <dgm:pt modelId="{04270386-3123-4CA5-8DBD-8C47BDA20C69}" type="parTrans" cxnId="{8AD1A60F-CAB5-40A0-9EBD-78E7DE15586F}">
      <dgm:prSet/>
      <dgm:spPr/>
      <dgm:t>
        <a:bodyPr/>
        <a:lstStyle/>
        <a:p>
          <a:endParaRPr lang="en-US"/>
        </a:p>
      </dgm:t>
    </dgm:pt>
    <dgm:pt modelId="{87476AA4-6DB9-4ACA-A6EC-A15B5C923B7E}" type="sibTrans" cxnId="{8AD1A60F-CAB5-40A0-9EBD-78E7DE15586F}">
      <dgm:prSet/>
      <dgm:spPr/>
      <dgm:t>
        <a:bodyPr/>
        <a:lstStyle/>
        <a:p>
          <a:endParaRPr lang="en-US"/>
        </a:p>
      </dgm:t>
    </dgm:pt>
    <dgm:pt modelId="{2E9A766D-8A8C-421F-92FA-03003B783F79}">
      <dgm:prSet/>
      <dgm:spPr/>
      <dgm:t>
        <a:bodyPr/>
        <a:lstStyle/>
        <a:p>
          <a:r>
            <a:rPr lang="en-US"/>
            <a:t>Self Interest vs Public Interest.</a:t>
          </a:r>
        </a:p>
      </dgm:t>
    </dgm:pt>
    <dgm:pt modelId="{A7FAD627-2064-4A94-B42E-ECA999EED2EB}" type="parTrans" cxnId="{9D0E845F-DAB1-4DDC-9062-653EB495177C}">
      <dgm:prSet/>
      <dgm:spPr/>
      <dgm:t>
        <a:bodyPr/>
        <a:lstStyle/>
        <a:p>
          <a:endParaRPr lang="en-US"/>
        </a:p>
      </dgm:t>
    </dgm:pt>
    <dgm:pt modelId="{174479D5-E724-4F2C-BA26-B00C608FF83A}" type="sibTrans" cxnId="{9D0E845F-DAB1-4DDC-9062-653EB495177C}">
      <dgm:prSet/>
      <dgm:spPr/>
      <dgm:t>
        <a:bodyPr/>
        <a:lstStyle/>
        <a:p>
          <a:endParaRPr lang="en-US"/>
        </a:p>
      </dgm:t>
    </dgm:pt>
    <dgm:pt modelId="{211C9218-89E2-4E0B-966A-16BFB9E852C5}">
      <dgm:prSet/>
      <dgm:spPr/>
      <dgm:t>
        <a:bodyPr/>
        <a:lstStyle/>
        <a:p>
          <a:r>
            <a:rPr lang="en-US"/>
            <a:t>Cooperation to sustain as a group or as an individual.</a:t>
          </a:r>
        </a:p>
      </dgm:t>
    </dgm:pt>
    <dgm:pt modelId="{D935F457-3343-4F6B-9972-9B26F860D35E}" type="parTrans" cxnId="{0493C19A-3173-4FD5-8CAB-B4BFA0B84983}">
      <dgm:prSet/>
      <dgm:spPr/>
      <dgm:t>
        <a:bodyPr/>
        <a:lstStyle/>
        <a:p>
          <a:endParaRPr lang="en-US"/>
        </a:p>
      </dgm:t>
    </dgm:pt>
    <dgm:pt modelId="{C72E4B6C-FD58-47A6-B668-34F46CC6AC23}" type="sibTrans" cxnId="{0493C19A-3173-4FD5-8CAB-B4BFA0B84983}">
      <dgm:prSet/>
      <dgm:spPr/>
      <dgm:t>
        <a:bodyPr/>
        <a:lstStyle/>
        <a:p>
          <a:endParaRPr lang="en-US"/>
        </a:p>
      </dgm:t>
    </dgm:pt>
    <dgm:pt modelId="{8B344509-91AF-40D6-9A1C-61D8B61943D0}">
      <dgm:prSet/>
      <dgm:spPr/>
      <dgm:t>
        <a:bodyPr/>
        <a:lstStyle/>
        <a:p>
          <a:r>
            <a:rPr lang="en-US"/>
            <a:t>Reputation (image score) can be a currency which leads to cooperation and interaction between individuals.</a:t>
          </a:r>
        </a:p>
      </dgm:t>
    </dgm:pt>
    <dgm:pt modelId="{E77147CB-79BC-4400-99DB-2503507E631E}" type="parTrans" cxnId="{8A6870DD-0B19-4EEE-B0F7-3BD8E08F75E7}">
      <dgm:prSet/>
      <dgm:spPr/>
      <dgm:t>
        <a:bodyPr/>
        <a:lstStyle/>
        <a:p>
          <a:endParaRPr lang="en-US"/>
        </a:p>
      </dgm:t>
    </dgm:pt>
    <dgm:pt modelId="{3A021554-7722-4D37-A318-C4C43C39AF6E}" type="sibTrans" cxnId="{8A6870DD-0B19-4EEE-B0F7-3BD8E08F75E7}">
      <dgm:prSet/>
      <dgm:spPr/>
      <dgm:t>
        <a:bodyPr/>
        <a:lstStyle/>
        <a:p>
          <a:endParaRPr lang="en-US"/>
        </a:p>
      </dgm:t>
    </dgm:pt>
    <dgm:pt modelId="{497D6841-54B1-4ED3-8DC7-25DBDA4D3C15}" type="pres">
      <dgm:prSet presAssocID="{CD63A6FC-6F36-4B56-A784-ACEF8795AEF2}" presName="vert0" presStyleCnt="0">
        <dgm:presLayoutVars>
          <dgm:dir/>
          <dgm:animOne val="branch"/>
          <dgm:animLvl val="lvl"/>
        </dgm:presLayoutVars>
      </dgm:prSet>
      <dgm:spPr/>
    </dgm:pt>
    <dgm:pt modelId="{190E44D5-5EF2-4D40-8478-830B3B1D7C28}" type="pres">
      <dgm:prSet presAssocID="{55A5E973-E8DF-456C-BF73-EF164B913804}" presName="thickLine" presStyleLbl="alignNode1" presStyleIdx="0" presStyleCnt="4"/>
      <dgm:spPr/>
    </dgm:pt>
    <dgm:pt modelId="{E199BEC4-19AF-4CC0-AA6C-674B6C39E2DA}" type="pres">
      <dgm:prSet presAssocID="{55A5E973-E8DF-456C-BF73-EF164B913804}" presName="horz1" presStyleCnt="0"/>
      <dgm:spPr/>
    </dgm:pt>
    <dgm:pt modelId="{75057B23-090B-4209-A6DF-4683572CB97D}" type="pres">
      <dgm:prSet presAssocID="{55A5E973-E8DF-456C-BF73-EF164B913804}" presName="tx1" presStyleLbl="revTx" presStyleIdx="0" presStyleCnt="4"/>
      <dgm:spPr/>
    </dgm:pt>
    <dgm:pt modelId="{63EF1FD2-94A8-42BD-B78D-7CF788480C31}" type="pres">
      <dgm:prSet presAssocID="{55A5E973-E8DF-456C-BF73-EF164B913804}" presName="vert1" presStyleCnt="0"/>
      <dgm:spPr/>
    </dgm:pt>
    <dgm:pt modelId="{1A599923-27D9-4D9D-B9CB-D10631281C40}" type="pres">
      <dgm:prSet presAssocID="{2E9A766D-8A8C-421F-92FA-03003B783F79}" presName="thickLine" presStyleLbl="alignNode1" presStyleIdx="1" presStyleCnt="4"/>
      <dgm:spPr/>
    </dgm:pt>
    <dgm:pt modelId="{BB12D3B5-FBF0-4852-BE44-C14B257FF3F2}" type="pres">
      <dgm:prSet presAssocID="{2E9A766D-8A8C-421F-92FA-03003B783F79}" presName="horz1" presStyleCnt="0"/>
      <dgm:spPr/>
    </dgm:pt>
    <dgm:pt modelId="{C58B6687-F8AA-4577-83FA-E382E1B91A59}" type="pres">
      <dgm:prSet presAssocID="{2E9A766D-8A8C-421F-92FA-03003B783F79}" presName="tx1" presStyleLbl="revTx" presStyleIdx="1" presStyleCnt="4"/>
      <dgm:spPr/>
    </dgm:pt>
    <dgm:pt modelId="{533F3CDF-3BE6-4755-8521-91BE5A82364D}" type="pres">
      <dgm:prSet presAssocID="{2E9A766D-8A8C-421F-92FA-03003B783F79}" presName="vert1" presStyleCnt="0"/>
      <dgm:spPr/>
    </dgm:pt>
    <dgm:pt modelId="{54B939B4-3498-4158-94FD-B538E7F066CE}" type="pres">
      <dgm:prSet presAssocID="{211C9218-89E2-4E0B-966A-16BFB9E852C5}" presName="thickLine" presStyleLbl="alignNode1" presStyleIdx="2" presStyleCnt="4"/>
      <dgm:spPr/>
    </dgm:pt>
    <dgm:pt modelId="{E9681271-57CE-4D02-B9B7-0F13DCBC9FAC}" type="pres">
      <dgm:prSet presAssocID="{211C9218-89E2-4E0B-966A-16BFB9E852C5}" presName="horz1" presStyleCnt="0"/>
      <dgm:spPr/>
    </dgm:pt>
    <dgm:pt modelId="{ED08F972-2593-41A1-9761-9F7FE7AD09F5}" type="pres">
      <dgm:prSet presAssocID="{211C9218-89E2-4E0B-966A-16BFB9E852C5}" presName="tx1" presStyleLbl="revTx" presStyleIdx="2" presStyleCnt="4"/>
      <dgm:spPr/>
    </dgm:pt>
    <dgm:pt modelId="{15716BAC-F195-4CF3-837E-113C569DCEF5}" type="pres">
      <dgm:prSet presAssocID="{211C9218-89E2-4E0B-966A-16BFB9E852C5}" presName="vert1" presStyleCnt="0"/>
      <dgm:spPr/>
    </dgm:pt>
    <dgm:pt modelId="{E12712AC-D718-4E61-96C5-58618A45C55D}" type="pres">
      <dgm:prSet presAssocID="{8B344509-91AF-40D6-9A1C-61D8B61943D0}" presName="thickLine" presStyleLbl="alignNode1" presStyleIdx="3" presStyleCnt="4"/>
      <dgm:spPr/>
    </dgm:pt>
    <dgm:pt modelId="{B2F9B4D5-28F9-49F6-9DC5-5D718E2E2AFA}" type="pres">
      <dgm:prSet presAssocID="{8B344509-91AF-40D6-9A1C-61D8B61943D0}" presName="horz1" presStyleCnt="0"/>
      <dgm:spPr/>
    </dgm:pt>
    <dgm:pt modelId="{C8BF45D5-7152-4BC5-95C1-56D1F80FE337}" type="pres">
      <dgm:prSet presAssocID="{8B344509-91AF-40D6-9A1C-61D8B61943D0}" presName="tx1" presStyleLbl="revTx" presStyleIdx="3" presStyleCnt="4"/>
      <dgm:spPr/>
    </dgm:pt>
    <dgm:pt modelId="{F23AE9F4-FEC1-4D89-8D16-734200574F1A}" type="pres">
      <dgm:prSet presAssocID="{8B344509-91AF-40D6-9A1C-61D8B61943D0}" presName="vert1" presStyleCnt="0"/>
      <dgm:spPr/>
    </dgm:pt>
  </dgm:ptLst>
  <dgm:cxnLst>
    <dgm:cxn modelId="{8AD1A60F-CAB5-40A0-9EBD-78E7DE15586F}" srcId="{CD63A6FC-6F36-4B56-A784-ACEF8795AEF2}" destId="{55A5E973-E8DF-456C-BF73-EF164B913804}" srcOrd="0" destOrd="0" parTransId="{04270386-3123-4CA5-8DBD-8C47BDA20C69}" sibTransId="{87476AA4-6DB9-4ACA-A6EC-A15B5C923B7E}"/>
    <dgm:cxn modelId="{9D0E845F-DAB1-4DDC-9062-653EB495177C}" srcId="{CD63A6FC-6F36-4B56-A784-ACEF8795AEF2}" destId="{2E9A766D-8A8C-421F-92FA-03003B783F79}" srcOrd="1" destOrd="0" parTransId="{A7FAD627-2064-4A94-B42E-ECA999EED2EB}" sibTransId="{174479D5-E724-4F2C-BA26-B00C608FF83A}"/>
    <dgm:cxn modelId="{E367637C-D9FC-4F30-906A-330CD401A543}" type="presOf" srcId="{CD63A6FC-6F36-4B56-A784-ACEF8795AEF2}" destId="{497D6841-54B1-4ED3-8DC7-25DBDA4D3C15}" srcOrd="0" destOrd="0" presId="urn:microsoft.com/office/officeart/2008/layout/LinedList"/>
    <dgm:cxn modelId="{5180E77F-8E91-4011-A898-E6BD6FC9D546}" type="presOf" srcId="{2E9A766D-8A8C-421F-92FA-03003B783F79}" destId="{C58B6687-F8AA-4577-83FA-E382E1B91A59}" srcOrd="0" destOrd="0" presId="urn:microsoft.com/office/officeart/2008/layout/LinedList"/>
    <dgm:cxn modelId="{0493C19A-3173-4FD5-8CAB-B4BFA0B84983}" srcId="{CD63A6FC-6F36-4B56-A784-ACEF8795AEF2}" destId="{211C9218-89E2-4E0B-966A-16BFB9E852C5}" srcOrd="2" destOrd="0" parTransId="{D935F457-3343-4F6B-9972-9B26F860D35E}" sibTransId="{C72E4B6C-FD58-47A6-B668-34F46CC6AC23}"/>
    <dgm:cxn modelId="{40425A9C-86BC-4B21-9ADC-4B32DE55007C}" type="presOf" srcId="{55A5E973-E8DF-456C-BF73-EF164B913804}" destId="{75057B23-090B-4209-A6DF-4683572CB97D}" srcOrd="0" destOrd="0" presId="urn:microsoft.com/office/officeart/2008/layout/LinedList"/>
    <dgm:cxn modelId="{25CE39D5-1A6F-4DAA-B037-0E548C0DC362}" type="presOf" srcId="{211C9218-89E2-4E0B-966A-16BFB9E852C5}" destId="{ED08F972-2593-41A1-9761-9F7FE7AD09F5}" srcOrd="0" destOrd="0" presId="urn:microsoft.com/office/officeart/2008/layout/LinedList"/>
    <dgm:cxn modelId="{8A6870DD-0B19-4EEE-B0F7-3BD8E08F75E7}" srcId="{CD63A6FC-6F36-4B56-A784-ACEF8795AEF2}" destId="{8B344509-91AF-40D6-9A1C-61D8B61943D0}" srcOrd="3" destOrd="0" parTransId="{E77147CB-79BC-4400-99DB-2503507E631E}" sibTransId="{3A021554-7722-4D37-A318-C4C43C39AF6E}"/>
    <dgm:cxn modelId="{5E11B6F5-80A3-4ABD-85C8-B1BC79ACEF18}" type="presOf" srcId="{8B344509-91AF-40D6-9A1C-61D8B61943D0}" destId="{C8BF45D5-7152-4BC5-95C1-56D1F80FE337}" srcOrd="0" destOrd="0" presId="urn:microsoft.com/office/officeart/2008/layout/LinedList"/>
    <dgm:cxn modelId="{F121B47E-BA16-46F5-B5B8-D03AF8C039E9}" type="presParOf" srcId="{497D6841-54B1-4ED3-8DC7-25DBDA4D3C15}" destId="{190E44D5-5EF2-4D40-8478-830B3B1D7C28}" srcOrd="0" destOrd="0" presId="urn:microsoft.com/office/officeart/2008/layout/LinedList"/>
    <dgm:cxn modelId="{41D67053-D7D0-4FA8-BA48-DC8411FB3CC2}" type="presParOf" srcId="{497D6841-54B1-4ED3-8DC7-25DBDA4D3C15}" destId="{E199BEC4-19AF-4CC0-AA6C-674B6C39E2DA}" srcOrd="1" destOrd="0" presId="urn:microsoft.com/office/officeart/2008/layout/LinedList"/>
    <dgm:cxn modelId="{FB2118FB-4DB6-452E-B71F-A4B2F0999C82}" type="presParOf" srcId="{E199BEC4-19AF-4CC0-AA6C-674B6C39E2DA}" destId="{75057B23-090B-4209-A6DF-4683572CB97D}" srcOrd="0" destOrd="0" presId="urn:microsoft.com/office/officeart/2008/layout/LinedList"/>
    <dgm:cxn modelId="{5E41161A-4A28-4A33-B49D-BDF1D90575A2}" type="presParOf" srcId="{E199BEC4-19AF-4CC0-AA6C-674B6C39E2DA}" destId="{63EF1FD2-94A8-42BD-B78D-7CF788480C31}" srcOrd="1" destOrd="0" presId="urn:microsoft.com/office/officeart/2008/layout/LinedList"/>
    <dgm:cxn modelId="{5AF66EF4-DB7B-4E3D-A035-B5543777D657}" type="presParOf" srcId="{497D6841-54B1-4ED3-8DC7-25DBDA4D3C15}" destId="{1A599923-27D9-4D9D-B9CB-D10631281C40}" srcOrd="2" destOrd="0" presId="urn:microsoft.com/office/officeart/2008/layout/LinedList"/>
    <dgm:cxn modelId="{AAE8A143-73F7-47BE-AE3B-FBC231E5B3BC}" type="presParOf" srcId="{497D6841-54B1-4ED3-8DC7-25DBDA4D3C15}" destId="{BB12D3B5-FBF0-4852-BE44-C14B257FF3F2}" srcOrd="3" destOrd="0" presId="urn:microsoft.com/office/officeart/2008/layout/LinedList"/>
    <dgm:cxn modelId="{5AAD57DA-9403-4D7F-B7E9-A456358D39AF}" type="presParOf" srcId="{BB12D3B5-FBF0-4852-BE44-C14B257FF3F2}" destId="{C58B6687-F8AA-4577-83FA-E382E1B91A59}" srcOrd="0" destOrd="0" presId="urn:microsoft.com/office/officeart/2008/layout/LinedList"/>
    <dgm:cxn modelId="{6E704446-FE2F-499E-8BFE-F7A6B736FEEC}" type="presParOf" srcId="{BB12D3B5-FBF0-4852-BE44-C14B257FF3F2}" destId="{533F3CDF-3BE6-4755-8521-91BE5A82364D}" srcOrd="1" destOrd="0" presId="urn:microsoft.com/office/officeart/2008/layout/LinedList"/>
    <dgm:cxn modelId="{E0F00DBC-1EDE-4DA4-A74C-986B886EB85A}" type="presParOf" srcId="{497D6841-54B1-4ED3-8DC7-25DBDA4D3C15}" destId="{54B939B4-3498-4158-94FD-B538E7F066CE}" srcOrd="4" destOrd="0" presId="urn:microsoft.com/office/officeart/2008/layout/LinedList"/>
    <dgm:cxn modelId="{97A1CB5C-C0B0-4BAE-A8A2-D626BCAB0DC4}" type="presParOf" srcId="{497D6841-54B1-4ED3-8DC7-25DBDA4D3C15}" destId="{E9681271-57CE-4D02-B9B7-0F13DCBC9FAC}" srcOrd="5" destOrd="0" presId="urn:microsoft.com/office/officeart/2008/layout/LinedList"/>
    <dgm:cxn modelId="{6A9FC9FA-3EB7-4C57-BED5-84F652E68D1E}" type="presParOf" srcId="{E9681271-57CE-4D02-B9B7-0F13DCBC9FAC}" destId="{ED08F972-2593-41A1-9761-9F7FE7AD09F5}" srcOrd="0" destOrd="0" presId="urn:microsoft.com/office/officeart/2008/layout/LinedList"/>
    <dgm:cxn modelId="{3FA438E0-1BCC-46B5-B66D-B843BB405513}" type="presParOf" srcId="{E9681271-57CE-4D02-B9B7-0F13DCBC9FAC}" destId="{15716BAC-F195-4CF3-837E-113C569DCEF5}" srcOrd="1" destOrd="0" presId="urn:microsoft.com/office/officeart/2008/layout/LinedList"/>
    <dgm:cxn modelId="{4893B23F-2C72-4BE8-84F2-89796A33A55C}" type="presParOf" srcId="{497D6841-54B1-4ED3-8DC7-25DBDA4D3C15}" destId="{E12712AC-D718-4E61-96C5-58618A45C55D}" srcOrd="6" destOrd="0" presId="urn:microsoft.com/office/officeart/2008/layout/LinedList"/>
    <dgm:cxn modelId="{26D45B2C-CA61-4A5F-AFC9-6E68377F3EEB}" type="presParOf" srcId="{497D6841-54B1-4ED3-8DC7-25DBDA4D3C15}" destId="{B2F9B4D5-28F9-49F6-9DC5-5D718E2E2AFA}" srcOrd="7" destOrd="0" presId="urn:microsoft.com/office/officeart/2008/layout/LinedList"/>
    <dgm:cxn modelId="{28107697-B1E7-418B-93B4-35B21BB77137}" type="presParOf" srcId="{B2F9B4D5-28F9-49F6-9DC5-5D718E2E2AFA}" destId="{C8BF45D5-7152-4BC5-95C1-56D1F80FE337}" srcOrd="0" destOrd="0" presId="urn:microsoft.com/office/officeart/2008/layout/LinedList"/>
    <dgm:cxn modelId="{553AE841-EED6-4514-B580-CDE70C346AFE}" type="presParOf" srcId="{B2F9B4D5-28F9-49F6-9DC5-5D718E2E2AFA}" destId="{F23AE9F4-FEC1-4D89-8D16-734200574F1A}"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A7FD179-275D-419E-ABF7-D89103E98B2E}" type="doc">
      <dgm:prSet loTypeId="urn:microsoft.com/office/officeart/2005/8/layout/hierarchy1" loCatId="Inbox" qsTypeId="urn:microsoft.com/office/officeart/2005/8/quickstyle/simple4" qsCatId="simple" csTypeId="urn:microsoft.com/office/officeart/2005/8/colors/colorful2" csCatId="colorful"/>
      <dgm:spPr/>
      <dgm:t>
        <a:bodyPr/>
        <a:lstStyle/>
        <a:p>
          <a:endParaRPr lang="en-US"/>
        </a:p>
      </dgm:t>
    </dgm:pt>
    <dgm:pt modelId="{77E72684-C861-4AB4-8A77-D3C928A78CFB}">
      <dgm:prSet/>
      <dgm:spPr/>
      <dgm:t>
        <a:bodyPr/>
        <a:lstStyle/>
        <a:p>
          <a:r>
            <a:rPr lang="en-US"/>
            <a:t>To simulate Indirect reciprocity and Public goods problem.</a:t>
          </a:r>
        </a:p>
      </dgm:t>
    </dgm:pt>
    <dgm:pt modelId="{8C5E71F3-7545-40BE-9C02-29AAFAD3E7C2}" type="parTrans" cxnId="{4DF8D3E6-CD26-40EA-8983-0FF6DA734176}">
      <dgm:prSet/>
      <dgm:spPr/>
      <dgm:t>
        <a:bodyPr/>
        <a:lstStyle/>
        <a:p>
          <a:endParaRPr lang="en-US"/>
        </a:p>
      </dgm:t>
    </dgm:pt>
    <dgm:pt modelId="{4AEC2E72-A0D6-48DC-80AC-2DD4F0A5D098}" type="sibTrans" cxnId="{4DF8D3E6-CD26-40EA-8983-0FF6DA734176}">
      <dgm:prSet/>
      <dgm:spPr/>
      <dgm:t>
        <a:bodyPr/>
        <a:lstStyle/>
        <a:p>
          <a:endParaRPr lang="en-US"/>
        </a:p>
      </dgm:t>
    </dgm:pt>
    <dgm:pt modelId="{E23CAC06-DA86-463B-893B-F82DB6B095C8}">
      <dgm:prSet/>
      <dgm:spPr/>
      <dgm:t>
        <a:bodyPr/>
        <a:lstStyle/>
        <a:p>
          <a:r>
            <a:rPr lang="en-US"/>
            <a:t>Prove the hypothesis that interaction with the indirect reciprocity game keeps up the cooperation in public goods game.</a:t>
          </a:r>
        </a:p>
      </dgm:t>
    </dgm:pt>
    <dgm:pt modelId="{DB17637A-7172-43B3-B7D9-7C04EEAF9B50}" type="parTrans" cxnId="{63C2F79A-9B26-4E60-ADED-E472052C2422}">
      <dgm:prSet/>
      <dgm:spPr/>
      <dgm:t>
        <a:bodyPr/>
        <a:lstStyle/>
        <a:p>
          <a:endParaRPr lang="en-US"/>
        </a:p>
      </dgm:t>
    </dgm:pt>
    <dgm:pt modelId="{56CE9BB3-AE3C-4CEA-A2BA-AF9D7E4B6415}" type="sibTrans" cxnId="{63C2F79A-9B26-4E60-ADED-E472052C2422}">
      <dgm:prSet/>
      <dgm:spPr/>
      <dgm:t>
        <a:bodyPr/>
        <a:lstStyle/>
        <a:p>
          <a:endParaRPr lang="en-US"/>
        </a:p>
      </dgm:t>
    </dgm:pt>
    <dgm:pt modelId="{3EE044BB-C718-49F8-AB5C-B45A656463CA}">
      <dgm:prSet/>
      <dgm:spPr/>
      <dgm:t>
        <a:bodyPr/>
        <a:lstStyle/>
        <a:p>
          <a:r>
            <a:rPr lang="en-US"/>
            <a:t>To address the problem of ‘Tragedy of Commons’</a:t>
          </a:r>
        </a:p>
      </dgm:t>
    </dgm:pt>
    <dgm:pt modelId="{7A492B42-0F69-442C-8925-4D2F6D8BA6D6}" type="parTrans" cxnId="{2897554F-A56A-4C74-A8AF-F80B9744B837}">
      <dgm:prSet/>
      <dgm:spPr/>
      <dgm:t>
        <a:bodyPr/>
        <a:lstStyle/>
        <a:p>
          <a:endParaRPr lang="en-US"/>
        </a:p>
      </dgm:t>
    </dgm:pt>
    <dgm:pt modelId="{8E847F32-7C86-4A05-9313-65BE3605F648}" type="sibTrans" cxnId="{2897554F-A56A-4C74-A8AF-F80B9744B837}">
      <dgm:prSet/>
      <dgm:spPr/>
      <dgm:t>
        <a:bodyPr/>
        <a:lstStyle/>
        <a:p>
          <a:endParaRPr lang="en-US"/>
        </a:p>
      </dgm:t>
    </dgm:pt>
    <dgm:pt modelId="{5CC5F221-FE74-45D5-B941-765570289276}" type="pres">
      <dgm:prSet presAssocID="{EA7FD179-275D-419E-ABF7-D89103E98B2E}" presName="hierChild1" presStyleCnt="0">
        <dgm:presLayoutVars>
          <dgm:chPref val="1"/>
          <dgm:dir/>
          <dgm:animOne val="branch"/>
          <dgm:animLvl val="lvl"/>
          <dgm:resizeHandles/>
        </dgm:presLayoutVars>
      </dgm:prSet>
      <dgm:spPr/>
    </dgm:pt>
    <dgm:pt modelId="{409B9C04-8063-4A82-9DD8-186CCC221CE5}" type="pres">
      <dgm:prSet presAssocID="{77E72684-C861-4AB4-8A77-D3C928A78CFB}" presName="hierRoot1" presStyleCnt="0"/>
      <dgm:spPr/>
    </dgm:pt>
    <dgm:pt modelId="{328A7F8F-4B77-4A0D-912C-4548CF0BBAE1}" type="pres">
      <dgm:prSet presAssocID="{77E72684-C861-4AB4-8A77-D3C928A78CFB}" presName="composite" presStyleCnt="0"/>
      <dgm:spPr/>
    </dgm:pt>
    <dgm:pt modelId="{9CF25E3D-0639-4AE8-992B-34B87FA2B748}" type="pres">
      <dgm:prSet presAssocID="{77E72684-C861-4AB4-8A77-D3C928A78CFB}" presName="background" presStyleLbl="node0" presStyleIdx="0" presStyleCnt="3"/>
      <dgm:spPr/>
    </dgm:pt>
    <dgm:pt modelId="{7750A36D-C45E-43DB-AA72-1683FF307C67}" type="pres">
      <dgm:prSet presAssocID="{77E72684-C861-4AB4-8A77-D3C928A78CFB}" presName="text" presStyleLbl="fgAcc0" presStyleIdx="0" presStyleCnt="3">
        <dgm:presLayoutVars>
          <dgm:chPref val="3"/>
        </dgm:presLayoutVars>
      </dgm:prSet>
      <dgm:spPr/>
    </dgm:pt>
    <dgm:pt modelId="{5BC596A9-7443-4EE3-B0DB-70070E9F1CC5}" type="pres">
      <dgm:prSet presAssocID="{77E72684-C861-4AB4-8A77-D3C928A78CFB}" presName="hierChild2" presStyleCnt="0"/>
      <dgm:spPr/>
    </dgm:pt>
    <dgm:pt modelId="{C9EB20CC-1459-4E30-9211-312043B4BD41}" type="pres">
      <dgm:prSet presAssocID="{E23CAC06-DA86-463B-893B-F82DB6B095C8}" presName="hierRoot1" presStyleCnt="0"/>
      <dgm:spPr/>
    </dgm:pt>
    <dgm:pt modelId="{A1835102-2BF8-46A4-BE34-583EEAEA0CB7}" type="pres">
      <dgm:prSet presAssocID="{E23CAC06-DA86-463B-893B-F82DB6B095C8}" presName="composite" presStyleCnt="0"/>
      <dgm:spPr/>
    </dgm:pt>
    <dgm:pt modelId="{6C6573D4-852B-4729-87C8-D5AD6704B1D4}" type="pres">
      <dgm:prSet presAssocID="{E23CAC06-DA86-463B-893B-F82DB6B095C8}" presName="background" presStyleLbl="node0" presStyleIdx="1" presStyleCnt="3"/>
      <dgm:spPr/>
    </dgm:pt>
    <dgm:pt modelId="{6C3A5820-5B25-49C8-A57C-679AF5656BF8}" type="pres">
      <dgm:prSet presAssocID="{E23CAC06-DA86-463B-893B-F82DB6B095C8}" presName="text" presStyleLbl="fgAcc0" presStyleIdx="1" presStyleCnt="3">
        <dgm:presLayoutVars>
          <dgm:chPref val="3"/>
        </dgm:presLayoutVars>
      </dgm:prSet>
      <dgm:spPr/>
    </dgm:pt>
    <dgm:pt modelId="{12120A71-A0C8-486C-84FF-B095255B9534}" type="pres">
      <dgm:prSet presAssocID="{E23CAC06-DA86-463B-893B-F82DB6B095C8}" presName="hierChild2" presStyleCnt="0"/>
      <dgm:spPr/>
    </dgm:pt>
    <dgm:pt modelId="{E756AC6E-A0A6-452C-9FD3-3706F7371B71}" type="pres">
      <dgm:prSet presAssocID="{3EE044BB-C718-49F8-AB5C-B45A656463CA}" presName="hierRoot1" presStyleCnt="0"/>
      <dgm:spPr/>
    </dgm:pt>
    <dgm:pt modelId="{E4B70090-6BF0-4859-AB79-34472F888C2C}" type="pres">
      <dgm:prSet presAssocID="{3EE044BB-C718-49F8-AB5C-B45A656463CA}" presName="composite" presStyleCnt="0"/>
      <dgm:spPr/>
    </dgm:pt>
    <dgm:pt modelId="{B9B2825D-D7C0-4C03-A31A-1BB502B06028}" type="pres">
      <dgm:prSet presAssocID="{3EE044BB-C718-49F8-AB5C-B45A656463CA}" presName="background" presStyleLbl="node0" presStyleIdx="2" presStyleCnt="3"/>
      <dgm:spPr/>
    </dgm:pt>
    <dgm:pt modelId="{769109CF-DBBC-4351-AAF4-056F175477E0}" type="pres">
      <dgm:prSet presAssocID="{3EE044BB-C718-49F8-AB5C-B45A656463CA}" presName="text" presStyleLbl="fgAcc0" presStyleIdx="2" presStyleCnt="3">
        <dgm:presLayoutVars>
          <dgm:chPref val="3"/>
        </dgm:presLayoutVars>
      </dgm:prSet>
      <dgm:spPr/>
    </dgm:pt>
    <dgm:pt modelId="{184DA118-B31D-4035-ACDF-E07425851ACC}" type="pres">
      <dgm:prSet presAssocID="{3EE044BB-C718-49F8-AB5C-B45A656463CA}" presName="hierChild2" presStyleCnt="0"/>
      <dgm:spPr/>
    </dgm:pt>
  </dgm:ptLst>
  <dgm:cxnLst>
    <dgm:cxn modelId="{2897554F-A56A-4C74-A8AF-F80B9744B837}" srcId="{EA7FD179-275D-419E-ABF7-D89103E98B2E}" destId="{3EE044BB-C718-49F8-AB5C-B45A656463CA}" srcOrd="2" destOrd="0" parTransId="{7A492B42-0F69-442C-8925-4D2F6D8BA6D6}" sibTransId="{8E847F32-7C86-4A05-9313-65BE3605F648}"/>
    <dgm:cxn modelId="{B7C6D953-EFED-46A2-86EA-5B853E6CF0C4}" type="presOf" srcId="{EA7FD179-275D-419E-ABF7-D89103E98B2E}" destId="{5CC5F221-FE74-45D5-B941-765570289276}" srcOrd="0" destOrd="0" presId="urn:microsoft.com/office/officeart/2005/8/layout/hierarchy1"/>
    <dgm:cxn modelId="{2C59F58B-89AD-4F61-8019-E337F81A20E1}" type="presOf" srcId="{3EE044BB-C718-49F8-AB5C-B45A656463CA}" destId="{769109CF-DBBC-4351-AAF4-056F175477E0}" srcOrd="0" destOrd="0" presId="urn:microsoft.com/office/officeart/2005/8/layout/hierarchy1"/>
    <dgm:cxn modelId="{63C2F79A-9B26-4E60-ADED-E472052C2422}" srcId="{EA7FD179-275D-419E-ABF7-D89103E98B2E}" destId="{E23CAC06-DA86-463B-893B-F82DB6B095C8}" srcOrd="1" destOrd="0" parTransId="{DB17637A-7172-43B3-B7D9-7C04EEAF9B50}" sibTransId="{56CE9BB3-AE3C-4CEA-A2BA-AF9D7E4B6415}"/>
    <dgm:cxn modelId="{7B1105D7-B409-4C5A-8739-E2DAA3F18479}" type="presOf" srcId="{77E72684-C861-4AB4-8A77-D3C928A78CFB}" destId="{7750A36D-C45E-43DB-AA72-1683FF307C67}" srcOrd="0" destOrd="0" presId="urn:microsoft.com/office/officeart/2005/8/layout/hierarchy1"/>
    <dgm:cxn modelId="{4DF8D3E6-CD26-40EA-8983-0FF6DA734176}" srcId="{EA7FD179-275D-419E-ABF7-D89103E98B2E}" destId="{77E72684-C861-4AB4-8A77-D3C928A78CFB}" srcOrd="0" destOrd="0" parTransId="{8C5E71F3-7545-40BE-9C02-29AAFAD3E7C2}" sibTransId="{4AEC2E72-A0D6-48DC-80AC-2DD4F0A5D098}"/>
    <dgm:cxn modelId="{06E111E9-478F-435E-9E18-E901ED10BA0B}" type="presOf" srcId="{E23CAC06-DA86-463B-893B-F82DB6B095C8}" destId="{6C3A5820-5B25-49C8-A57C-679AF5656BF8}" srcOrd="0" destOrd="0" presId="urn:microsoft.com/office/officeart/2005/8/layout/hierarchy1"/>
    <dgm:cxn modelId="{92E4ADC1-F8DD-4785-A0FA-A80802AD9691}" type="presParOf" srcId="{5CC5F221-FE74-45D5-B941-765570289276}" destId="{409B9C04-8063-4A82-9DD8-186CCC221CE5}" srcOrd="0" destOrd="0" presId="urn:microsoft.com/office/officeart/2005/8/layout/hierarchy1"/>
    <dgm:cxn modelId="{19766981-9059-423D-8BA1-86846DAB0455}" type="presParOf" srcId="{409B9C04-8063-4A82-9DD8-186CCC221CE5}" destId="{328A7F8F-4B77-4A0D-912C-4548CF0BBAE1}" srcOrd="0" destOrd="0" presId="urn:microsoft.com/office/officeart/2005/8/layout/hierarchy1"/>
    <dgm:cxn modelId="{6C73E112-6CCB-4566-A607-214A0B411E4D}" type="presParOf" srcId="{328A7F8F-4B77-4A0D-912C-4548CF0BBAE1}" destId="{9CF25E3D-0639-4AE8-992B-34B87FA2B748}" srcOrd="0" destOrd="0" presId="urn:microsoft.com/office/officeart/2005/8/layout/hierarchy1"/>
    <dgm:cxn modelId="{EC5D199A-B669-4356-9764-7504A860AF02}" type="presParOf" srcId="{328A7F8F-4B77-4A0D-912C-4548CF0BBAE1}" destId="{7750A36D-C45E-43DB-AA72-1683FF307C67}" srcOrd="1" destOrd="0" presId="urn:microsoft.com/office/officeart/2005/8/layout/hierarchy1"/>
    <dgm:cxn modelId="{9BD14C5C-7B60-4FD6-BB7D-35CF28CA2112}" type="presParOf" srcId="{409B9C04-8063-4A82-9DD8-186CCC221CE5}" destId="{5BC596A9-7443-4EE3-B0DB-70070E9F1CC5}" srcOrd="1" destOrd="0" presId="urn:microsoft.com/office/officeart/2005/8/layout/hierarchy1"/>
    <dgm:cxn modelId="{C6E344C1-AC77-49CF-89E9-DE12D2B6A0D7}" type="presParOf" srcId="{5CC5F221-FE74-45D5-B941-765570289276}" destId="{C9EB20CC-1459-4E30-9211-312043B4BD41}" srcOrd="1" destOrd="0" presId="urn:microsoft.com/office/officeart/2005/8/layout/hierarchy1"/>
    <dgm:cxn modelId="{68AF91B5-021A-4196-B1D3-CAEA0B1F15BF}" type="presParOf" srcId="{C9EB20CC-1459-4E30-9211-312043B4BD41}" destId="{A1835102-2BF8-46A4-BE34-583EEAEA0CB7}" srcOrd="0" destOrd="0" presId="urn:microsoft.com/office/officeart/2005/8/layout/hierarchy1"/>
    <dgm:cxn modelId="{037735B2-846F-4130-A32C-E9118E8CAA22}" type="presParOf" srcId="{A1835102-2BF8-46A4-BE34-583EEAEA0CB7}" destId="{6C6573D4-852B-4729-87C8-D5AD6704B1D4}" srcOrd="0" destOrd="0" presId="urn:microsoft.com/office/officeart/2005/8/layout/hierarchy1"/>
    <dgm:cxn modelId="{3AACB772-BDE5-4055-B0F1-012664BD3475}" type="presParOf" srcId="{A1835102-2BF8-46A4-BE34-583EEAEA0CB7}" destId="{6C3A5820-5B25-49C8-A57C-679AF5656BF8}" srcOrd="1" destOrd="0" presId="urn:microsoft.com/office/officeart/2005/8/layout/hierarchy1"/>
    <dgm:cxn modelId="{76C26F00-B10E-45D4-A6E1-4A77F7DDCF77}" type="presParOf" srcId="{C9EB20CC-1459-4E30-9211-312043B4BD41}" destId="{12120A71-A0C8-486C-84FF-B095255B9534}" srcOrd="1" destOrd="0" presId="urn:microsoft.com/office/officeart/2005/8/layout/hierarchy1"/>
    <dgm:cxn modelId="{D800B23D-3783-4B0C-B5EB-B9CFCF881F67}" type="presParOf" srcId="{5CC5F221-FE74-45D5-B941-765570289276}" destId="{E756AC6E-A0A6-452C-9FD3-3706F7371B71}" srcOrd="2" destOrd="0" presId="urn:microsoft.com/office/officeart/2005/8/layout/hierarchy1"/>
    <dgm:cxn modelId="{C6DE05C3-710F-47BA-97A0-D100C2E694A9}" type="presParOf" srcId="{E756AC6E-A0A6-452C-9FD3-3706F7371B71}" destId="{E4B70090-6BF0-4859-AB79-34472F888C2C}" srcOrd="0" destOrd="0" presId="urn:microsoft.com/office/officeart/2005/8/layout/hierarchy1"/>
    <dgm:cxn modelId="{AE59508B-7B8A-47A0-A488-F2C8A02E0E80}" type="presParOf" srcId="{E4B70090-6BF0-4859-AB79-34472F888C2C}" destId="{B9B2825D-D7C0-4C03-A31A-1BB502B06028}" srcOrd="0" destOrd="0" presId="urn:microsoft.com/office/officeart/2005/8/layout/hierarchy1"/>
    <dgm:cxn modelId="{EDD83C63-3E09-404F-82C1-FE38FF978173}" type="presParOf" srcId="{E4B70090-6BF0-4859-AB79-34472F888C2C}" destId="{769109CF-DBBC-4351-AAF4-056F175477E0}" srcOrd="1" destOrd="0" presId="urn:microsoft.com/office/officeart/2005/8/layout/hierarchy1"/>
    <dgm:cxn modelId="{17529643-1CEA-40B8-BDE5-FD0ACD0796A7}" type="presParOf" srcId="{E756AC6E-A0A6-452C-9FD3-3706F7371B71}" destId="{184DA118-B31D-4035-ACDF-E07425851ACC}"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EBDF49C-9E82-43E0-B415-1D8258850AF5}" type="doc">
      <dgm:prSet loTypeId="urn:microsoft.com/office/officeart/2005/8/layout/process2" loCatId="process" qsTypeId="urn:microsoft.com/office/officeart/2005/8/quickstyle/simple1" qsCatId="simple" csTypeId="urn:microsoft.com/office/officeart/2005/8/colors/accent1_2" csCatId="accent1" phldr="1"/>
      <dgm:spPr/>
    </dgm:pt>
    <dgm:pt modelId="{D71C957C-218F-4F5A-81DB-ACA87DE9C7D7}">
      <dgm:prSet phldrT="[Text]"/>
      <dgm:spPr>
        <a:solidFill>
          <a:schemeClr val="accent1"/>
        </a:solidFill>
        <a:ln>
          <a:solidFill>
            <a:schemeClr val="tx2"/>
          </a:solidFill>
        </a:ln>
      </dgm:spPr>
      <dgm:t>
        <a:bodyPr/>
        <a:lstStyle/>
        <a:p>
          <a:r>
            <a:rPr lang="en-US" dirty="0"/>
            <a:t>All players asked to Contribute DM 2.50 to public pool.</a:t>
          </a:r>
        </a:p>
      </dgm:t>
    </dgm:pt>
    <dgm:pt modelId="{C5A2222D-A83B-4CFF-9C6A-F677088ADF17}" type="parTrans" cxnId="{01D1DBF0-2952-439B-89FD-DF2205647239}">
      <dgm:prSet/>
      <dgm:spPr/>
      <dgm:t>
        <a:bodyPr/>
        <a:lstStyle/>
        <a:p>
          <a:endParaRPr lang="en-US"/>
        </a:p>
      </dgm:t>
    </dgm:pt>
    <dgm:pt modelId="{4F7877B9-8C41-407B-ABFC-4217759A72BB}" type="sibTrans" cxnId="{01D1DBF0-2952-439B-89FD-DF2205647239}">
      <dgm:prSet/>
      <dgm:spPr/>
      <dgm:t>
        <a:bodyPr/>
        <a:lstStyle/>
        <a:p>
          <a:endParaRPr lang="en-US"/>
        </a:p>
      </dgm:t>
    </dgm:pt>
    <dgm:pt modelId="{181A33F9-0C18-4810-B6DA-FAA4B3F127D1}">
      <dgm:prSet phldrT="[Text]"/>
      <dgm:spPr/>
      <dgm:t>
        <a:bodyPr/>
        <a:lstStyle/>
        <a:p>
          <a:r>
            <a:rPr lang="en-US" dirty="0"/>
            <a:t>Display Decision and status of contribution (Y/N) on screen for 20 s.</a:t>
          </a:r>
        </a:p>
      </dgm:t>
    </dgm:pt>
    <dgm:pt modelId="{F9AE5BDE-2C69-452A-835F-9310085E6DAD}" type="parTrans" cxnId="{453E9425-8AFA-4501-815F-A961EACFA5A2}">
      <dgm:prSet/>
      <dgm:spPr/>
      <dgm:t>
        <a:bodyPr/>
        <a:lstStyle/>
        <a:p>
          <a:endParaRPr lang="en-US"/>
        </a:p>
      </dgm:t>
    </dgm:pt>
    <dgm:pt modelId="{4AC13A72-F9E9-49FA-96A5-0858C14E9CEF}" type="sibTrans" cxnId="{453E9425-8AFA-4501-815F-A961EACFA5A2}">
      <dgm:prSet/>
      <dgm:spPr/>
      <dgm:t>
        <a:bodyPr/>
        <a:lstStyle/>
        <a:p>
          <a:endParaRPr lang="en-US"/>
        </a:p>
      </dgm:t>
    </dgm:pt>
    <dgm:pt modelId="{AB9325B4-10A3-44D4-B3E5-C9B969B5F94A}">
      <dgm:prSet phldrT="[Text]"/>
      <dgm:spPr/>
      <dgm:t>
        <a:bodyPr/>
        <a:lstStyle/>
        <a:p>
          <a:r>
            <a:rPr lang="en-US" dirty="0"/>
            <a:t>Contents in pool will be doubled and redistributed to everyone.</a:t>
          </a:r>
        </a:p>
      </dgm:t>
    </dgm:pt>
    <dgm:pt modelId="{2D948B5F-B7B2-40C4-B6D9-C1CEAFEE9FAF}" type="sibTrans" cxnId="{8670FCFE-CB60-4D73-BAEC-B1A4FCB78B42}">
      <dgm:prSet/>
      <dgm:spPr/>
      <dgm:t>
        <a:bodyPr/>
        <a:lstStyle/>
        <a:p>
          <a:endParaRPr lang="en-US"/>
        </a:p>
      </dgm:t>
    </dgm:pt>
    <dgm:pt modelId="{B58BAB08-B695-4186-A94F-5DB5DEA13D7D}" type="parTrans" cxnId="{8670FCFE-CB60-4D73-BAEC-B1A4FCB78B42}">
      <dgm:prSet/>
      <dgm:spPr/>
      <dgm:t>
        <a:bodyPr/>
        <a:lstStyle/>
        <a:p>
          <a:endParaRPr lang="en-US"/>
        </a:p>
      </dgm:t>
    </dgm:pt>
    <dgm:pt modelId="{6089E17F-8A83-4E20-87EE-F98C7C33E5F5}" type="pres">
      <dgm:prSet presAssocID="{AEBDF49C-9E82-43E0-B415-1D8258850AF5}" presName="linearFlow" presStyleCnt="0">
        <dgm:presLayoutVars>
          <dgm:resizeHandles val="exact"/>
        </dgm:presLayoutVars>
      </dgm:prSet>
      <dgm:spPr/>
    </dgm:pt>
    <dgm:pt modelId="{0B41AA8C-1930-4496-AF50-D659ACB0FA61}" type="pres">
      <dgm:prSet presAssocID="{D71C957C-218F-4F5A-81DB-ACA87DE9C7D7}" presName="node" presStyleLbl="node1" presStyleIdx="0" presStyleCnt="3">
        <dgm:presLayoutVars>
          <dgm:bulletEnabled val="1"/>
        </dgm:presLayoutVars>
      </dgm:prSet>
      <dgm:spPr/>
    </dgm:pt>
    <dgm:pt modelId="{D6CB65E4-7C22-43FC-923A-F4DC40D29308}" type="pres">
      <dgm:prSet presAssocID="{4F7877B9-8C41-407B-ABFC-4217759A72BB}" presName="sibTrans" presStyleLbl="sibTrans2D1" presStyleIdx="0" presStyleCnt="2"/>
      <dgm:spPr/>
    </dgm:pt>
    <dgm:pt modelId="{9C53715D-6E0E-4269-B94D-DE022C1319D8}" type="pres">
      <dgm:prSet presAssocID="{4F7877B9-8C41-407B-ABFC-4217759A72BB}" presName="connectorText" presStyleLbl="sibTrans2D1" presStyleIdx="0" presStyleCnt="2"/>
      <dgm:spPr/>
    </dgm:pt>
    <dgm:pt modelId="{2710D4BE-68E1-4F9F-AA07-D467B6A1CED6}" type="pres">
      <dgm:prSet presAssocID="{AB9325B4-10A3-44D4-B3E5-C9B969B5F94A}" presName="node" presStyleLbl="node1" presStyleIdx="1" presStyleCnt="3">
        <dgm:presLayoutVars>
          <dgm:bulletEnabled val="1"/>
        </dgm:presLayoutVars>
      </dgm:prSet>
      <dgm:spPr/>
    </dgm:pt>
    <dgm:pt modelId="{40821E5F-E740-42C2-9B1D-75562D6EFE50}" type="pres">
      <dgm:prSet presAssocID="{2D948B5F-B7B2-40C4-B6D9-C1CEAFEE9FAF}" presName="sibTrans" presStyleLbl="sibTrans2D1" presStyleIdx="1" presStyleCnt="2"/>
      <dgm:spPr/>
    </dgm:pt>
    <dgm:pt modelId="{8E9E4322-B76B-469E-98C9-2C501131998A}" type="pres">
      <dgm:prSet presAssocID="{2D948B5F-B7B2-40C4-B6D9-C1CEAFEE9FAF}" presName="connectorText" presStyleLbl="sibTrans2D1" presStyleIdx="1" presStyleCnt="2"/>
      <dgm:spPr/>
    </dgm:pt>
    <dgm:pt modelId="{5F8926EB-873A-4CFD-BA44-E609E41C183D}" type="pres">
      <dgm:prSet presAssocID="{181A33F9-0C18-4810-B6DA-FAA4B3F127D1}" presName="node" presStyleLbl="node1" presStyleIdx="2" presStyleCnt="3">
        <dgm:presLayoutVars>
          <dgm:bulletEnabled val="1"/>
        </dgm:presLayoutVars>
      </dgm:prSet>
      <dgm:spPr/>
    </dgm:pt>
  </dgm:ptLst>
  <dgm:cxnLst>
    <dgm:cxn modelId="{CEB49311-52FC-42FB-8CB7-D4B77491F2F1}" type="presOf" srcId="{4F7877B9-8C41-407B-ABFC-4217759A72BB}" destId="{9C53715D-6E0E-4269-B94D-DE022C1319D8}" srcOrd="1" destOrd="0" presId="urn:microsoft.com/office/officeart/2005/8/layout/process2"/>
    <dgm:cxn modelId="{453E9425-8AFA-4501-815F-A961EACFA5A2}" srcId="{AEBDF49C-9E82-43E0-B415-1D8258850AF5}" destId="{181A33F9-0C18-4810-B6DA-FAA4B3F127D1}" srcOrd="2" destOrd="0" parTransId="{F9AE5BDE-2C69-452A-835F-9310085E6DAD}" sibTransId="{4AC13A72-F9E9-49FA-96A5-0858C14E9CEF}"/>
    <dgm:cxn modelId="{415F7645-3890-4612-9D8F-4D2B9DC15B84}" type="presOf" srcId="{AEBDF49C-9E82-43E0-B415-1D8258850AF5}" destId="{6089E17F-8A83-4E20-87EE-F98C7C33E5F5}" srcOrd="0" destOrd="0" presId="urn:microsoft.com/office/officeart/2005/8/layout/process2"/>
    <dgm:cxn modelId="{8AE39F4C-F18A-4A09-834A-98DD99D38A65}" type="presOf" srcId="{2D948B5F-B7B2-40C4-B6D9-C1CEAFEE9FAF}" destId="{8E9E4322-B76B-469E-98C9-2C501131998A}" srcOrd="1" destOrd="0" presId="urn:microsoft.com/office/officeart/2005/8/layout/process2"/>
    <dgm:cxn modelId="{0C587171-E18A-42E9-A96B-7E3A1DD4C3E5}" type="presOf" srcId="{4F7877B9-8C41-407B-ABFC-4217759A72BB}" destId="{D6CB65E4-7C22-43FC-923A-F4DC40D29308}" srcOrd="0" destOrd="0" presId="urn:microsoft.com/office/officeart/2005/8/layout/process2"/>
    <dgm:cxn modelId="{7917597C-7F47-4BF8-A4E2-EABBB6732082}" type="presOf" srcId="{181A33F9-0C18-4810-B6DA-FAA4B3F127D1}" destId="{5F8926EB-873A-4CFD-BA44-E609E41C183D}" srcOrd="0" destOrd="0" presId="urn:microsoft.com/office/officeart/2005/8/layout/process2"/>
    <dgm:cxn modelId="{F8B53B8A-5668-40CB-8C11-486FED9309F0}" type="presOf" srcId="{D71C957C-218F-4F5A-81DB-ACA87DE9C7D7}" destId="{0B41AA8C-1930-4496-AF50-D659ACB0FA61}" srcOrd="0" destOrd="0" presId="urn:microsoft.com/office/officeart/2005/8/layout/process2"/>
    <dgm:cxn modelId="{10E13990-097C-4B24-8C03-5CCED21E8755}" type="presOf" srcId="{AB9325B4-10A3-44D4-B3E5-C9B969B5F94A}" destId="{2710D4BE-68E1-4F9F-AA07-D467B6A1CED6}" srcOrd="0" destOrd="0" presId="urn:microsoft.com/office/officeart/2005/8/layout/process2"/>
    <dgm:cxn modelId="{E6F653CB-D157-469F-B6C7-C54023487023}" type="presOf" srcId="{2D948B5F-B7B2-40C4-B6D9-C1CEAFEE9FAF}" destId="{40821E5F-E740-42C2-9B1D-75562D6EFE50}" srcOrd="0" destOrd="0" presId="urn:microsoft.com/office/officeart/2005/8/layout/process2"/>
    <dgm:cxn modelId="{01D1DBF0-2952-439B-89FD-DF2205647239}" srcId="{AEBDF49C-9E82-43E0-B415-1D8258850AF5}" destId="{D71C957C-218F-4F5A-81DB-ACA87DE9C7D7}" srcOrd="0" destOrd="0" parTransId="{C5A2222D-A83B-4CFF-9C6A-F677088ADF17}" sibTransId="{4F7877B9-8C41-407B-ABFC-4217759A72BB}"/>
    <dgm:cxn modelId="{8670FCFE-CB60-4D73-BAEC-B1A4FCB78B42}" srcId="{AEBDF49C-9E82-43E0-B415-1D8258850AF5}" destId="{AB9325B4-10A3-44D4-B3E5-C9B969B5F94A}" srcOrd="1" destOrd="0" parTransId="{B58BAB08-B695-4186-A94F-5DB5DEA13D7D}" sibTransId="{2D948B5F-B7B2-40C4-B6D9-C1CEAFEE9FAF}"/>
    <dgm:cxn modelId="{262551A9-794C-4A3D-8CB3-68A7BFE8E9B4}" type="presParOf" srcId="{6089E17F-8A83-4E20-87EE-F98C7C33E5F5}" destId="{0B41AA8C-1930-4496-AF50-D659ACB0FA61}" srcOrd="0" destOrd="0" presId="urn:microsoft.com/office/officeart/2005/8/layout/process2"/>
    <dgm:cxn modelId="{DA9332AC-DA62-4119-B88D-8BCF8D67DD17}" type="presParOf" srcId="{6089E17F-8A83-4E20-87EE-F98C7C33E5F5}" destId="{D6CB65E4-7C22-43FC-923A-F4DC40D29308}" srcOrd="1" destOrd="0" presId="urn:microsoft.com/office/officeart/2005/8/layout/process2"/>
    <dgm:cxn modelId="{0AFF5730-539E-47FC-B8D9-135D3529A44C}" type="presParOf" srcId="{D6CB65E4-7C22-43FC-923A-F4DC40D29308}" destId="{9C53715D-6E0E-4269-B94D-DE022C1319D8}" srcOrd="0" destOrd="0" presId="urn:microsoft.com/office/officeart/2005/8/layout/process2"/>
    <dgm:cxn modelId="{1FDBCA04-71F5-4E1A-B8E9-F9BA3CFC62AF}" type="presParOf" srcId="{6089E17F-8A83-4E20-87EE-F98C7C33E5F5}" destId="{2710D4BE-68E1-4F9F-AA07-D467B6A1CED6}" srcOrd="2" destOrd="0" presId="urn:microsoft.com/office/officeart/2005/8/layout/process2"/>
    <dgm:cxn modelId="{478AE56F-5826-4AED-AD94-4D6608099DA3}" type="presParOf" srcId="{6089E17F-8A83-4E20-87EE-F98C7C33E5F5}" destId="{40821E5F-E740-42C2-9B1D-75562D6EFE50}" srcOrd="3" destOrd="0" presId="urn:microsoft.com/office/officeart/2005/8/layout/process2"/>
    <dgm:cxn modelId="{A6FA7783-E4EF-454F-8F52-B11964C72F2A}" type="presParOf" srcId="{40821E5F-E740-42C2-9B1D-75562D6EFE50}" destId="{8E9E4322-B76B-469E-98C9-2C501131998A}" srcOrd="0" destOrd="0" presId="urn:microsoft.com/office/officeart/2005/8/layout/process2"/>
    <dgm:cxn modelId="{C65EE21E-2C04-487E-A421-84F9EDB1C564}" type="presParOf" srcId="{6089E17F-8A83-4E20-87EE-F98C7C33E5F5}" destId="{5F8926EB-873A-4CFD-BA44-E609E41C183D}"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87036B0-CE8F-4C4F-9492-5B283CF6E6E8}" type="doc">
      <dgm:prSet loTypeId="urn:microsoft.com/office/officeart/2016/7/layout/RepeatingBendingProcessNew" loCatId="process" qsTypeId="urn:microsoft.com/office/officeart/2005/8/quickstyle/simple4" qsCatId="simple" csTypeId="urn:microsoft.com/office/officeart/2005/8/colors/colorful5" csCatId="colorful" phldr="1"/>
      <dgm:spPr/>
      <dgm:t>
        <a:bodyPr/>
        <a:lstStyle/>
        <a:p>
          <a:endParaRPr lang="en-US"/>
        </a:p>
      </dgm:t>
    </dgm:pt>
    <dgm:pt modelId="{B7C74D35-55FE-423F-A323-6CD6668EDA2E}">
      <dgm:prSet custT="1"/>
      <dgm:spPr/>
      <dgm:t>
        <a:bodyPr/>
        <a:lstStyle/>
        <a:p>
          <a:r>
            <a:rPr lang="en-US" sz="1400" dirty="0"/>
            <a:t>The probability of receiving ‘no’ in IR game was significantly higher for players that had refused to give in the preceding PG round than those who had given.</a:t>
          </a:r>
        </a:p>
      </dgm:t>
    </dgm:pt>
    <dgm:pt modelId="{AEE8252C-D41B-43F0-AC22-AAFA5028B010}" type="parTrans" cxnId="{6AA7AC94-6836-48DD-A7D2-B7CD11A2E0F4}">
      <dgm:prSet/>
      <dgm:spPr/>
      <dgm:t>
        <a:bodyPr/>
        <a:lstStyle/>
        <a:p>
          <a:endParaRPr lang="en-US" sz="2000"/>
        </a:p>
      </dgm:t>
    </dgm:pt>
    <dgm:pt modelId="{780275B2-6A66-4ABD-9831-F2CCCC8D7F65}" type="sibTrans" cxnId="{6AA7AC94-6836-48DD-A7D2-B7CD11A2E0F4}">
      <dgm:prSet custT="1"/>
      <dgm:spPr/>
      <dgm:t>
        <a:bodyPr/>
        <a:lstStyle/>
        <a:p>
          <a:endParaRPr lang="en-US" sz="600"/>
        </a:p>
      </dgm:t>
    </dgm:pt>
    <dgm:pt modelId="{478C02A6-F6D4-4856-B353-5B26F87A382A}">
      <dgm:prSet custT="1"/>
      <dgm:spPr/>
      <dgm:t>
        <a:bodyPr/>
        <a:lstStyle/>
        <a:p>
          <a:r>
            <a:rPr lang="en-US" sz="1400"/>
            <a:t>Interaction between  IR game keeps up the cooperation in PG game which is tested by 4 rounds( 17-20) of PG played by groups.</a:t>
          </a:r>
        </a:p>
      </dgm:t>
    </dgm:pt>
    <dgm:pt modelId="{7E6D3ADD-AAA7-4584-8447-4DE5F14FA586}" type="parTrans" cxnId="{F3433B1C-84F0-4304-9137-C9456F7E66AA}">
      <dgm:prSet/>
      <dgm:spPr/>
      <dgm:t>
        <a:bodyPr/>
        <a:lstStyle/>
        <a:p>
          <a:endParaRPr lang="en-US" sz="2000"/>
        </a:p>
      </dgm:t>
    </dgm:pt>
    <dgm:pt modelId="{E5058B56-947E-43D7-849B-4A630BD8456F}" type="sibTrans" cxnId="{F3433B1C-84F0-4304-9137-C9456F7E66AA}">
      <dgm:prSet custT="1"/>
      <dgm:spPr/>
      <dgm:t>
        <a:bodyPr/>
        <a:lstStyle/>
        <a:p>
          <a:endParaRPr lang="en-US" sz="600"/>
        </a:p>
      </dgm:t>
    </dgm:pt>
    <dgm:pt modelId="{3120047F-E1FA-44A4-AEC6-17C90E4E2036}">
      <dgm:prSet custT="1"/>
      <dgm:spPr/>
      <dgm:t>
        <a:bodyPr/>
        <a:lstStyle/>
        <a:p>
          <a:r>
            <a:rPr lang="en-US" sz="1400"/>
            <a:t>Cooperation was maintained when IR is not excluded.</a:t>
          </a:r>
        </a:p>
      </dgm:t>
    </dgm:pt>
    <dgm:pt modelId="{D94F5A0E-5CC7-4762-B6C4-A5221B396861}" type="parTrans" cxnId="{63C7984D-7A7A-40AF-96DE-45821306EDA5}">
      <dgm:prSet/>
      <dgm:spPr/>
      <dgm:t>
        <a:bodyPr/>
        <a:lstStyle/>
        <a:p>
          <a:endParaRPr lang="en-US" sz="2000"/>
        </a:p>
      </dgm:t>
    </dgm:pt>
    <dgm:pt modelId="{053B59D8-3D81-4A5F-B942-D535307C595F}" type="sibTrans" cxnId="{63C7984D-7A7A-40AF-96DE-45821306EDA5}">
      <dgm:prSet custT="1"/>
      <dgm:spPr/>
      <dgm:t>
        <a:bodyPr/>
        <a:lstStyle/>
        <a:p>
          <a:endParaRPr lang="en-US" sz="600"/>
        </a:p>
      </dgm:t>
    </dgm:pt>
    <dgm:pt modelId="{174576E1-9A4A-43AB-BD5E-CA8867CB6CB5}">
      <dgm:prSet custT="1"/>
      <dgm:spPr/>
      <dgm:t>
        <a:bodyPr/>
        <a:lstStyle/>
        <a:p>
          <a:r>
            <a:rPr lang="en-US" sz="1400" dirty="0"/>
            <a:t>Refusing to give, affects the player’s reputation (image score) and also influenced the same in other rounds.</a:t>
          </a:r>
        </a:p>
      </dgm:t>
    </dgm:pt>
    <dgm:pt modelId="{FB3DFB98-E18D-48A8-8052-53B183CDBCBE}" type="parTrans" cxnId="{3F7B7279-4C1A-40E0-A3BC-6E86048729FB}">
      <dgm:prSet/>
      <dgm:spPr/>
      <dgm:t>
        <a:bodyPr/>
        <a:lstStyle/>
        <a:p>
          <a:endParaRPr lang="en-US" sz="2000"/>
        </a:p>
      </dgm:t>
    </dgm:pt>
    <dgm:pt modelId="{7E80A30C-5449-43AD-9045-DD2CFBB99B85}" type="sibTrans" cxnId="{3F7B7279-4C1A-40E0-A3BC-6E86048729FB}">
      <dgm:prSet custT="1"/>
      <dgm:spPr/>
      <dgm:t>
        <a:bodyPr/>
        <a:lstStyle/>
        <a:p>
          <a:endParaRPr lang="en-US" sz="600"/>
        </a:p>
      </dgm:t>
    </dgm:pt>
    <dgm:pt modelId="{B18CF597-1A60-4FEB-8292-07E5246AAC75}">
      <dgm:prSet custT="1"/>
      <dgm:spPr/>
      <dgm:t>
        <a:bodyPr/>
        <a:lstStyle/>
        <a:p>
          <a:r>
            <a:rPr lang="en-US" sz="1400"/>
            <a:t>In IR , player were refused to give to someone with low image score.</a:t>
          </a:r>
        </a:p>
      </dgm:t>
    </dgm:pt>
    <dgm:pt modelId="{F095CA8A-5C8A-43B6-9435-ED3ED65E156E}" type="parTrans" cxnId="{1210410D-1896-4C08-A431-355BDA925FB5}">
      <dgm:prSet/>
      <dgm:spPr/>
      <dgm:t>
        <a:bodyPr/>
        <a:lstStyle/>
        <a:p>
          <a:endParaRPr lang="en-US" sz="2000"/>
        </a:p>
      </dgm:t>
    </dgm:pt>
    <dgm:pt modelId="{947FDD77-001D-4447-9352-0F8F093B3A22}" type="sibTrans" cxnId="{1210410D-1896-4C08-A431-355BDA925FB5}">
      <dgm:prSet custT="1"/>
      <dgm:spPr/>
      <dgm:t>
        <a:bodyPr/>
        <a:lstStyle/>
        <a:p>
          <a:endParaRPr lang="en-US" sz="600"/>
        </a:p>
      </dgm:t>
    </dgm:pt>
    <dgm:pt modelId="{A454E72B-057E-4202-A9A3-E225AC98B43B}">
      <dgm:prSet custT="1"/>
      <dgm:spPr/>
      <dgm:t>
        <a:bodyPr/>
        <a:lstStyle/>
        <a:p>
          <a:r>
            <a:rPr lang="en-US" sz="1400"/>
            <a:t>The tragedy of commons was no longer a tragedy as cooperation was seen when PG &amp; IR were alternated among groups and the commons became productive.</a:t>
          </a:r>
        </a:p>
      </dgm:t>
    </dgm:pt>
    <dgm:pt modelId="{8B622D3E-BBCA-428F-8ADD-9449E3875D06}" type="parTrans" cxnId="{8886CDA0-BAB3-492F-9A43-F509F0B4EDDD}">
      <dgm:prSet/>
      <dgm:spPr/>
      <dgm:t>
        <a:bodyPr/>
        <a:lstStyle/>
        <a:p>
          <a:endParaRPr lang="en-US" sz="2000"/>
        </a:p>
      </dgm:t>
    </dgm:pt>
    <dgm:pt modelId="{96079E83-22CF-4F35-949A-401381BA8C51}" type="sibTrans" cxnId="{8886CDA0-BAB3-492F-9A43-F509F0B4EDDD}">
      <dgm:prSet/>
      <dgm:spPr/>
      <dgm:t>
        <a:bodyPr/>
        <a:lstStyle/>
        <a:p>
          <a:endParaRPr lang="en-US" sz="2000"/>
        </a:p>
      </dgm:t>
    </dgm:pt>
    <dgm:pt modelId="{17D84A35-F55A-4A05-8FE1-C435B768CDF7}" type="pres">
      <dgm:prSet presAssocID="{387036B0-CE8F-4C4F-9492-5B283CF6E6E8}" presName="Name0" presStyleCnt="0">
        <dgm:presLayoutVars>
          <dgm:dir/>
          <dgm:resizeHandles val="exact"/>
        </dgm:presLayoutVars>
      </dgm:prSet>
      <dgm:spPr/>
    </dgm:pt>
    <dgm:pt modelId="{2E824819-8EE2-473B-AD20-A78F5334BD9D}" type="pres">
      <dgm:prSet presAssocID="{B7C74D35-55FE-423F-A323-6CD6668EDA2E}" presName="node" presStyleLbl="node1" presStyleIdx="0" presStyleCnt="6">
        <dgm:presLayoutVars>
          <dgm:bulletEnabled val="1"/>
        </dgm:presLayoutVars>
      </dgm:prSet>
      <dgm:spPr/>
    </dgm:pt>
    <dgm:pt modelId="{910D267C-4C6C-4435-9DFA-7C1A7C278974}" type="pres">
      <dgm:prSet presAssocID="{780275B2-6A66-4ABD-9831-F2CCCC8D7F65}" presName="sibTrans" presStyleLbl="sibTrans1D1" presStyleIdx="0" presStyleCnt="5"/>
      <dgm:spPr/>
    </dgm:pt>
    <dgm:pt modelId="{878F5D75-1314-4544-8FE9-59520DB39DA2}" type="pres">
      <dgm:prSet presAssocID="{780275B2-6A66-4ABD-9831-F2CCCC8D7F65}" presName="connectorText" presStyleLbl="sibTrans1D1" presStyleIdx="0" presStyleCnt="5"/>
      <dgm:spPr/>
    </dgm:pt>
    <dgm:pt modelId="{29C87658-03A6-4114-949A-B133BA0BB6F7}" type="pres">
      <dgm:prSet presAssocID="{478C02A6-F6D4-4856-B353-5B26F87A382A}" presName="node" presStyleLbl="node1" presStyleIdx="1" presStyleCnt="6">
        <dgm:presLayoutVars>
          <dgm:bulletEnabled val="1"/>
        </dgm:presLayoutVars>
      </dgm:prSet>
      <dgm:spPr/>
    </dgm:pt>
    <dgm:pt modelId="{F9E030A5-A8B0-4322-86E0-BF8B45E89E33}" type="pres">
      <dgm:prSet presAssocID="{E5058B56-947E-43D7-849B-4A630BD8456F}" presName="sibTrans" presStyleLbl="sibTrans1D1" presStyleIdx="1" presStyleCnt="5"/>
      <dgm:spPr/>
    </dgm:pt>
    <dgm:pt modelId="{C8AEEC1B-9C3A-42ED-A182-B54114DCCAB3}" type="pres">
      <dgm:prSet presAssocID="{E5058B56-947E-43D7-849B-4A630BD8456F}" presName="connectorText" presStyleLbl="sibTrans1D1" presStyleIdx="1" presStyleCnt="5"/>
      <dgm:spPr/>
    </dgm:pt>
    <dgm:pt modelId="{530A0EA4-CD2E-44ED-9286-F20EF0285BD5}" type="pres">
      <dgm:prSet presAssocID="{3120047F-E1FA-44A4-AEC6-17C90E4E2036}" presName="node" presStyleLbl="node1" presStyleIdx="2" presStyleCnt="6">
        <dgm:presLayoutVars>
          <dgm:bulletEnabled val="1"/>
        </dgm:presLayoutVars>
      </dgm:prSet>
      <dgm:spPr/>
    </dgm:pt>
    <dgm:pt modelId="{8E29996C-E2EF-4527-9A5A-EC7BACF868FE}" type="pres">
      <dgm:prSet presAssocID="{053B59D8-3D81-4A5F-B942-D535307C595F}" presName="sibTrans" presStyleLbl="sibTrans1D1" presStyleIdx="2" presStyleCnt="5"/>
      <dgm:spPr/>
    </dgm:pt>
    <dgm:pt modelId="{7189F848-C8B3-4054-8EA5-4F2D906BC4FD}" type="pres">
      <dgm:prSet presAssocID="{053B59D8-3D81-4A5F-B942-D535307C595F}" presName="connectorText" presStyleLbl="sibTrans1D1" presStyleIdx="2" presStyleCnt="5"/>
      <dgm:spPr/>
    </dgm:pt>
    <dgm:pt modelId="{EA0BF0F5-A9A8-43FE-A8A8-BC7EF765861A}" type="pres">
      <dgm:prSet presAssocID="{174576E1-9A4A-43AB-BD5E-CA8867CB6CB5}" presName="node" presStyleLbl="node1" presStyleIdx="3" presStyleCnt="6">
        <dgm:presLayoutVars>
          <dgm:bulletEnabled val="1"/>
        </dgm:presLayoutVars>
      </dgm:prSet>
      <dgm:spPr/>
    </dgm:pt>
    <dgm:pt modelId="{6770257C-63AA-423E-8DAC-79126E9AF328}" type="pres">
      <dgm:prSet presAssocID="{7E80A30C-5449-43AD-9045-DD2CFBB99B85}" presName="sibTrans" presStyleLbl="sibTrans1D1" presStyleIdx="3" presStyleCnt="5"/>
      <dgm:spPr/>
    </dgm:pt>
    <dgm:pt modelId="{63B989C7-EDB4-4BE7-BE6F-64DB676F6770}" type="pres">
      <dgm:prSet presAssocID="{7E80A30C-5449-43AD-9045-DD2CFBB99B85}" presName="connectorText" presStyleLbl="sibTrans1D1" presStyleIdx="3" presStyleCnt="5"/>
      <dgm:spPr/>
    </dgm:pt>
    <dgm:pt modelId="{32C8164D-92EC-4D33-9215-96123206A5EF}" type="pres">
      <dgm:prSet presAssocID="{B18CF597-1A60-4FEB-8292-07E5246AAC75}" presName="node" presStyleLbl="node1" presStyleIdx="4" presStyleCnt="6">
        <dgm:presLayoutVars>
          <dgm:bulletEnabled val="1"/>
        </dgm:presLayoutVars>
      </dgm:prSet>
      <dgm:spPr/>
    </dgm:pt>
    <dgm:pt modelId="{D3215EF7-7FE7-4A55-925A-E3219FCC5E45}" type="pres">
      <dgm:prSet presAssocID="{947FDD77-001D-4447-9352-0F8F093B3A22}" presName="sibTrans" presStyleLbl="sibTrans1D1" presStyleIdx="4" presStyleCnt="5"/>
      <dgm:spPr/>
    </dgm:pt>
    <dgm:pt modelId="{EE39E9EC-618C-48FF-BC36-1539A7FAC8DD}" type="pres">
      <dgm:prSet presAssocID="{947FDD77-001D-4447-9352-0F8F093B3A22}" presName="connectorText" presStyleLbl="sibTrans1D1" presStyleIdx="4" presStyleCnt="5"/>
      <dgm:spPr/>
    </dgm:pt>
    <dgm:pt modelId="{88E2D013-FBF9-45BC-B086-08C49D14B42C}" type="pres">
      <dgm:prSet presAssocID="{A454E72B-057E-4202-A9A3-E225AC98B43B}" presName="node" presStyleLbl="node1" presStyleIdx="5" presStyleCnt="6">
        <dgm:presLayoutVars>
          <dgm:bulletEnabled val="1"/>
        </dgm:presLayoutVars>
      </dgm:prSet>
      <dgm:spPr/>
    </dgm:pt>
  </dgm:ptLst>
  <dgm:cxnLst>
    <dgm:cxn modelId="{3AD49400-A684-46BD-9E42-11131A9E0291}" type="presOf" srcId="{7E80A30C-5449-43AD-9045-DD2CFBB99B85}" destId="{63B989C7-EDB4-4BE7-BE6F-64DB676F6770}" srcOrd="1" destOrd="0" presId="urn:microsoft.com/office/officeart/2016/7/layout/RepeatingBendingProcessNew"/>
    <dgm:cxn modelId="{1210410D-1896-4C08-A431-355BDA925FB5}" srcId="{387036B0-CE8F-4C4F-9492-5B283CF6E6E8}" destId="{B18CF597-1A60-4FEB-8292-07E5246AAC75}" srcOrd="4" destOrd="0" parTransId="{F095CA8A-5C8A-43B6-9435-ED3ED65E156E}" sibTransId="{947FDD77-001D-4447-9352-0F8F093B3A22}"/>
    <dgm:cxn modelId="{436D9C10-691F-4BD7-94B3-DBC558FDEAC1}" type="presOf" srcId="{7E80A30C-5449-43AD-9045-DD2CFBB99B85}" destId="{6770257C-63AA-423E-8DAC-79126E9AF328}" srcOrd="0" destOrd="0" presId="urn:microsoft.com/office/officeart/2016/7/layout/RepeatingBendingProcessNew"/>
    <dgm:cxn modelId="{F3433B1C-84F0-4304-9137-C9456F7E66AA}" srcId="{387036B0-CE8F-4C4F-9492-5B283CF6E6E8}" destId="{478C02A6-F6D4-4856-B353-5B26F87A382A}" srcOrd="1" destOrd="0" parTransId="{7E6D3ADD-AAA7-4584-8447-4DE5F14FA586}" sibTransId="{E5058B56-947E-43D7-849B-4A630BD8456F}"/>
    <dgm:cxn modelId="{53859825-A24B-47BA-A6DF-7B74C37C2FEF}" type="presOf" srcId="{B18CF597-1A60-4FEB-8292-07E5246AAC75}" destId="{32C8164D-92EC-4D33-9215-96123206A5EF}" srcOrd="0" destOrd="0" presId="urn:microsoft.com/office/officeart/2016/7/layout/RepeatingBendingProcessNew"/>
    <dgm:cxn modelId="{63C7984D-7A7A-40AF-96DE-45821306EDA5}" srcId="{387036B0-CE8F-4C4F-9492-5B283CF6E6E8}" destId="{3120047F-E1FA-44A4-AEC6-17C90E4E2036}" srcOrd="2" destOrd="0" parTransId="{D94F5A0E-5CC7-4762-B6C4-A5221B396861}" sibTransId="{053B59D8-3D81-4A5F-B942-D535307C595F}"/>
    <dgm:cxn modelId="{3F7B7279-4C1A-40E0-A3BC-6E86048729FB}" srcId="{387036B0-CE8F-4C4F-9492-5B283CF6E6E8}" destId="{174576E1-9A4A-43AB-BD5E-CA8867CB6CB5}" srcOrd="3" destOrd="0" parTransId="{FB3DFB98-E18D-48A8-8052-53B183CDBCBE}" sibTransId="{7E80A30C-5449-43AD-9045-DD2CFBB99B85}"/>
    <dgm:cxn modelId="{AA0D4C7C-A789-40E9-8A58-E5C55D4AA3FD}" type="presOf" srcId="{947FDD77-001D-4447-9352-0F8F093B3A22}" destId="{EE39E9EC-618C-48FF-BC36-1539A7FAC8DD}" srcOrd="1" destOrd="0" presId="urn:microsoft.com/office/officeart/2016/7/layout/RepeatingBendingProcessNew"/>
    <dgm:cxn modelId="{F8CBD782-C226-4D40-8FFC-4048107BB1FB}" type="presOf" srcId="{780275B2-6A66-4ABD-9831-F2CCCC8D7F65}" destId="{878F5D75-1314-4544-8FE9-59520DB39DA2}" srcOrd="1" destOrd="0" presId="urn:microsoft.com/office/officeart/2016/7/layout/RepeatingBendingProcessNew"/>
    <dgm:cxn modelId="{3316EF92-EA1D-4266-ACFD-183C9BE2F159}" type="presOf" srcId="{E5058B56-947E-43D7-849B-4A630BD8456F}" destId="{F9E030A5-A8B0-4322-86E0-BF8B45E89E33}" srcOrd="0" destOrd="0" presId="urn:microsoft.com/office/officeart/2016/7/layout/RepeatingBendingProcessNew"/>
    <dgm:cxn modelId="{6AA7AC94-6836-48DD-A7D2-B7CD11A2E0F4}" srcId="{387036B0-CE8F-4C4F-9492-5B283CF6E6E8}" destId="{B7C74D35-55FE-423F-A323-6CD6668EDA2E}" srcOrd="0" destOrd="0" parTransId="{AEE8252C-D41B-43F0-AC22-AAFA5028B010}" sibTransId="{780275B2-6A66-4ABD-9831-F2CCCC8D7F65}"/>
    <dgm:cxn modelId="{14A39996-0CF9-4B2C-9939-77660E3EB679}" type="presOf" srcId="{947FDD77-001D-4447-9352-0F8F093B3A22}" destId="{D3215EF7-7FE7-4A55-925A-E3219FCC5E45}" srcOrd="0" destOrd="0" presId="urn:microsoft.com/office/officeart/2016/7/layout/RepeatingBendingProcessNew"/>
    <dgm:cxn modelId="{97FEBC96-89FE-4B36-A1AF-F26269F3CECC}" type="presOf" srcId="{A454E72B-057E-4202-A9A3-E225AC98B43B}" destId="{88E2D013-FBF9-45BC-B086-08C49D14B42C}" srcOrd="0" destOrd="0" presId="urn:microsoft.com/office/officeart/2016/7/layout/RepeatingBendingProcessNew"/>
    <dgm:cxn modelId="{8886CDA0-BAB3-492F-9A43-F509F0B4EDDD}" srcId="{387036B0-CE8F-4C4F-9492-5B283CF6E6E8}" destId="{A454E72B-057E-4202-A9A3-E225AC98B43B}" srcOrd="5" destOrd="0" parTransId="{8B622D3E-BBCA-428F-8ADD-9449E3875D06}" sibTransId="{96079E83-22CF-4F35-949A-401381BA8C51}"/>
    <dgm:cxn modelId="{93CED1A2-E835-4A4E-AFFF-61DBEAA74FF7}" type="presOf" srcId="{387036B0-CE8F-4C4F-9492-5B283CF6E6E8}" destId="{17D84A35-F55A-4A05-8FE1-C435B768CDF7}" srcOrd="0" destOrd="0" presId="urn:microsoft.com/office/officeart/2016/7/layout/RepeatingBendingProcessNew"/>
    <dgm:cxn modelId="{7FE090A5-A6ED-4961-A5EA-BFF342F7C637}" type="presOf" srcId="{174576E1-9A4A-43AB-BD5E-CA8867CB6CB5}" destId="{EA0BF0F5-A9A8-43FE-A8A8-BC7EF765861A}" srcOrd="0" destOrd="0" presId="urn:microsoft.com/office/officeart/2016/7/layout/RepeatingBendingProcessNew"/>
    <dgm:cxn modelId="{33EE48AD-9D8A-48A0-9F79-34A687213319}" type="presOf" srcId="{478C02A6-F6D4-4856-B353-5B26F87A382A}" destId="{29C87658-03A6-4114-949A-B133BA0BB6F7}" srcOrd="0" destOrd="0" presId="urn:microsoft.com/office/officeart/2016/7/layout/RepeatingBendingProcessNew"/>
    <dgm:cxn modelId="{C83153D3-3FDA-498B-881A-F30AA077C20B}" type="presOf" srcId="{053B59D8-3D81-4A5F-B942-D535307C595F}" destId="{8E29996C-E2EF-4527-9A5A-EC7BACF868FE}" srcOrd="0" destOrd="0" presId="urn:microsoft.com/office/officeart/2016/7/layout/RepeatingBendingProcessNew"/>
    <dgm:cxn modelId="{0AFD0AD5-3B4A-4CC9-9564-19837CCCF7C8}" type="presOf" srcId="{780275B2-6A66-4ABD-9831-F2CCCC8D7F65}" destId="{910D267C-4C6C-4435-9DFA-7C1A7C278974}" srcOrd="0" destOrd="0" presId="urn:microsoft.com/office/officeart/2016/7/layout/RepeatingBendingProcessNew"/>
    <dgm:cxn modelId="{5DC572E7-663A-439A-B1E3-87B3479489F5}" type="presOf" srcId="{3120047F-E1FA-44A4-AEC6-17C90E4E2036}" destId="{530A0EA4-CD2E-44ED-9286-F20EF0285BD5}" srcOrd="0" destOrd="0" presId="urn:microsoft.com/office/officeart/2016/7/layout/RepeatingBendingProcessNew"/>
    <dgm:cxn modelId="{276EDBE8-432D-48EF-985E-27138E293257}" type="presOf" srcId="{B7C74D35-55FE-423F-A323-6CD6668EDA2E}" destId="{2E824819-8EE2-473B-AD20-A78F5334BD9D}" srcOrd="0" destOrd="0" presId="urn:microsoft.com/office/officeart/2016/7/layout/RepeatingBendingProcessNew"/>
    <dgm:cxn modelId="{DA828BF3-6334-4441-984D-6C12C0A0AF72}" type="presOf" srcId="{E5058B56-947E-43D7-849B-4A630BD8456F}" destId="{C8AEEC1B-9C3A-42ED-A182-B54114DCCAB3}" srcOrd="1" destOrd="0" presId="urn:microsoft.com/office/officeart/2016/7/layout/RepeatingBendingProcessNew"/>
    <dgm:cxn modelId="{BA4873FA-F08E-4CDF-97AB-ED3CFCDDB4E0}" type="presOf" srcId="{053B59D8-3D81-4A5F-B942-D535307C595F}" destId="{7189F848-C8B3-4054-8EA5-4F2D906BC4FD}" srcOrd="1" destOrd="0" presId="urn:microsoft.com/office/officeart/2016/7/layout/RepeatingBendingProcessNew"/>
    <dgm:cxn modelId="{C063E8F6-041B-424B-BD3F-9ACBDD4E3BD8}" type="presParOf" srcId="{17D84A35-F55A-4A05-8FE1-C435B768CDF7}" destId="{2E824819-8EE2-473B-AD20-A78F5334BD9D}" srcOrd="0" destOrd="0" presId="urn:microsoft.com/office/officeart/2016/7/layout/RepeatingBendingProcessNew"/>
    <dgm:cxn modelId="{47467A7F-FB7D-4795-8D11-72788DC430DD}" type="presParOf" srcId="{17D84A35-F55A-4A05-8FE1-C435B768CDF7}" destId="{910D267C-4C6C-4435-9DFA-7C1A7C278974}" srcOrd="1" destOrd="0" presId="urn:microsoft.com/office/officeart/2016/7/layout/RepeatingBendingProcessNew"/>
    <dgm:cxn modelId="{17454A51-04FF-43A2-99CB-46BAC75C2F11}" type="presParOf" srcId="{910D267C-4C6C-4435-9DFA-7C1A7C278974}" destId="{878F5D75-1314-4544-8FE9-59520DB39DA2}" srcOrd="0" destOrd="0" presId="urn:microsoft.com/office/officeart/2016/7/layout/RepeatingBendingProcessNew"/>
    <dgm:cxn modelId="{8CD96161-F417-456F-B70A-23B6027F6FBF}" type="presParOf" srcId="{17D84A35-F55A-4A05-8FE1-C435B768CDF7}" destId="{29C87658-03A6-4114-949A-B133BA0BB6F7}" srcOrd="2" destOrd="0" presId="urn:microsoft.com/office/officeart/2016/7/layout/RepeatingBendingProcessNew"/>
    <dgm:cxn modelId="{D97D7D7F-7DF3-45CE-B1A2-3929F29AEEEA}" type="presParOf" srcId="{17D84A35-F55A-4A05-8FE1-C435B768CDF7}" destId="{F9E030A5-A8B0-4322-86E0-BF8B45E89E33}" srcOrd="3" destOrd="0" presId="urn:microsoft.com/office/officeart/2016/7/layout/RepeatingBendingProcessNew"/>
    <dgm:cxn modelId="{61200957-E103-40D2-8B69-7FD8EF7F6FE9}" type="presParOf" srcId="{F9E030A5-A8B0-4322-86E0-BF8B45E89E33}" destId="{C8AEEC1B-9C3A-42ED-A182-B54114DCCAB3}" srcOrd="0" destOrd="0" presId="urn:microsoft.com/office/officeart/2016/7/layout/RepeatingBendingProcessNew"/>
    <dgm:cxn modelId="{2710E19E-ADEF-4D49-91BE-52356785A861}" type="presParOf" srcId="{17D84A35-F55A-4A05-8FE1-C435B768CDF7}" destId="{530A0EA4-CD2E-44ED-9286-F20EF0285BD5}" srcOrd="4" destOrd="0" presId="urn:microsoft.com/office/officeart/2016/7/layout/RepeatingBendingProcessNew"/>
    <dgm:cxn modelId="{DD3231BC-4F96-4648-A8E8-6FF652CECFD1}" type="presParOf" srcId="{17D84A35-F55A-4A05-8FE1-C435B768CDF7}" destId="{8E29996C-E2EF-4527-9A5A-EC7BACF868FE}" srcOrd="5" destOrd="0" presId="urn:microsoft.com/office/officeart/2016/7/layout/RepeatingBendingProcessNew"/>
    <dgm:cxn modelId="{409B7AAA-66E9-4373-9707-8AE71ADF69A1}" type="presParOf" srcId="{8E29996C-E2EF-4527-9A5A-EC7BACF868FE}" destId="{7189F848-C8B3-4054-8EA5-4F2D906BC4FD}" srcOrd="0" destOrd="0" presId="urn:microsoft.com/office/officeart/2016/7/layout/RepeatingBendingProcessNew"/>
    <dgm:cxn modelId="{ED7EBDB3-3E3C-4186-BA1B-4E62994A2EFD}" type="presParOf" srcId="{17D84A35-F55A-4A05-8FE1-C435B768CDF7}" destId="{EA0BF0F5-A9A8-43FE-A8A8-BC7EF765861A}" srcOrd="6" destOrd="0" presId="urn:microsoft.com/office/officeart/2016/7/layout/RepeatingBendingProcessNew"/>
    <dgm:cxn modelId="{3D86EEC8-5261-46CD-BDA0-6956E4A1169E}" type="presParOf" srcId="{17D84A35-F55A-4A05-8FE1-C435B768CDF7}" destId="{6770257C-63AA-423E-8DAC-79126E9AF328}" srcOrd="7" destOrd="0" presId="urn:microsoft.com/office/officeart/2016/7/layout/RepeatingBendingProcessNew"/>
    <dgm:cxn modelId="{B1B01DC2-DAEB-4620-86D0-FCC89A0B7071}" type="presParOf" srcId="{6770257C-63AA-423E-8DAC-79126E9AF328}" destId="{63B989C7-EDB4-4BE7-BE6F-64DB676F6770}" srcOrd="0" destOrd="0" presId="urn:microsoft.com/office/officeart/2016/7/layout/RepeatingBendingProcessNew"/>
    <dgm:cxn modelId="{26568A44-D44F-40FF-AC50-FE44D83FE31B}" type="presParOf" srcId="{17D84A35-F55A-4A05-8FE1-C435B768CDF7}" destId="{32C8164D-92EC-4D33-9215-96123206A5EF}" srcOrd="8" destOrd="0" presId="urn:microsoft.com/office/officeart/2016/7/layout/RepeatingBendingProcessNew"/>
    <dgm:cxn modelId="{1AABC9FE-A3CD-4601-878F-B1E57EC3470F}" type="presParOf" srcId="{17D84A35-F55A-4A05-8FE1-C435B768CDF7}" destId="{D3215EF7-7FE7-4A55-925A-E3219FCC5E45}" srcOrd="9" destOrd="0" presId="urn:microsoft.com/office/officeart/2016/7/layout/RepeatingBendingProcessNew"/>
    <dgm:cxn modelId="{BA81C3F9-AABB-4E25-92E2-14FE5CAF46E2}" type="presParOf" srcId="{D3215EF7-7FE7-4A55-925A-E3219FCC5E45}" destId="{EE39E9EC-618C-48FF-BC36-1539A7FAC8DD}" srcOrd="0" destOrd="0" presId="urn:microsoft.com/office/officeart/2016/7/layout/RepeatingBendingProcessNew"/>
    <dgm:cxn modelId="{7CAAACE2-CD6C-4215-9095-4B109CB9E146}" type="presParOf" srcId="{17D84A35-F55A-4A05-8FE1-C435B768CDF7}" destId="{88E2D013-FBF9-45BC-B086-08C49D14B42C}" srcOrd="10"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9C3BF9-E92E-4758-8A54-90AB8267F654}">
      <dsp:nvSpPr>
        <dsp:cNvPr id="0" name=""/>
        <dsp:cNvSpPr/>
      </dsp:nvSpPr>
      <dsp:spPr>
        <a:xfrm>
          <a:off x="0" y="2521047"/>
          <a:ext cx="1872761" cy="749104"/>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Motivation</a:t>
          </a:r>
        </a:p>
      </dsp:txBody>
      <dsp:txXfrm>
        <a:off x="374552" y="2521047"/>
        <a:ext cx="1123657" cy="749104"/>
      </dsp:txXfrm>
    </dsp:sp>
    <dsp:sp modelId="{3C0427BF-90A8-46E3-8B2A-04DC3F4DE88C}">
      <dsp:nvSpPr>
        <dsp:cNvPr id="0" name=""/>
        <dsp:cNvSpPr/>
      </dsp:nvSpPr>
      <dsp:spPr>
        <a:xfrm>
          <a:off x="1685485" y="2521047"/>
          <a:ext cx="1872761" cy="749104"/>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Goal</a:t>
          </a:r>
        </a:p>
      </dsp:txBody>
      <dsp:txXfrm>
        <a:off x="2060037" y="2521047"/>
        <a:ext cx="1123657" cy="749104"/>
      </dsp:txXfrm>
    </dsp:sp>
    <dsp:sp modelId="{AE4596F7-11B8-4A46-8A50-22CCD417B5B3}">
      <dsp:nvSpPr>
        <dsp:cNvPr id="0" name=""/>
        <dsp:cNvSpPr/>
      </dsp:nvSpPr>
      <dsp:spPr>
        <a:xfrm>
          <a:off x="3370970" y="2521047"/>
          <a:ext cx="1872761" cy="749104"/>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Method</a:t>
          </a:r>
        </a:p>
      </dsp:txBody>
      <dsp:txXfrm>
        <a:off x="3745522" y="2521047"/>
        <a:ext cx="1123657" cy="749104"/>
      </dsp:txXfrm>
    </dsp:sp>
    <dsp:sp modelId="{46369448-69B2-4831-BDA2-41D26064CD64}">
      <dsp:nvSpPr>
        <dsp:cNvPr id="0" name=""/>
        <dsp:cNvSpPr/>
      </dsp:nvSpPr>
      <dsp:spPr>
        <a:xfrm>
          <a:off x="5056456" y="2521047"/>
          <a:ext cx="1872761" cy="749104"/>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Results &amp; Conclusions</a:t>
          </a:r>
        </a:p>
      </dsp:txBody>
      <dsp:txXfrm>
        <a:off x="5431008" y="2521047"/>
        <a:ext cx="1123657" cy="749104"/>
      </dsp:txXfrm>
    </dsp:sp>
    <dsp:sp modelId="{EB539F1A-289D-4C29-9634-C0E315C4E079}">
      <dsp:nvSpPr>
        <dsp:cNvPr id="0" name=""/>
        <dsp:cNvSpPr/>
      </dsp:nvSpPr>
      <dsp:spPr>
        <a:xfrm>
          <a:off x="6741941" y="2521047"/>
          <a:ext cx="1872761" cy="749104"/>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Strengths</a:t>
          </a:r>
        </a:p>
      </dsp:txBody>
      <dsp:txXfrm>
        <a:off x="7116493" y="2521047"/>
        <a:ext cx="1123657" cy="749104"/>
      </dsp:txXfrm>
    </dsp:sp>
    <dsp:sp modelId="{2291AFEC-080A-4E7C-86BA-6735650F6F83}">
      <dsp:nvSpPr>
        <dsp:cNvPr id="0" name=""/>
        <dsp:cNvSpPr/>
      </dsp:nvSpPr>
      <dsp:spPr>
        <a:xfrm>
          <a:off x="8427427" y="2521047"/>
          <a:ext cx="1872761" cy="749104"/>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Weaknesses</a:t>
          </a:r>
        </a:p>
      </dsp:txBody>
      <dsp:txXfrm>
        <a:off x="8801979" y="2521047"/>
        <a:ext cx="1123657" cy="749104"/>
      </dsp:txXfrm>
    </dsp:sp>
    <dsp:sp modelId="{6D09292D-0821-48B4-B21E-6C4D001BD9F8}">
      <dsp:nvSpPr>
        <dsp:cNvPr id="0" name=""/>
        <dsp:cNvSpPr/>
      </dsp:nvSpPr>
      <dsp:spPr>
        <a:xfrm>
          <a:off x="10112912" y="2521047"/>
          <a:ext cx="1872761" cy="749104"/>
        </a:xfrm>
        <a:prstGeom prst="chevron">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Extensions</a:t>
          </a:r>
        </a:p>
      </dsp:txBody>
      <dsp:txXfrm>
        <a:off x="10487464" y="2521047"/>
        <a:ext cx="1123657" cy="7491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0E44D5-5EF2-4D40-8478-830B3B1D7C28}">
      <dsp:nvSpPr>
        <dsp:cNvPr id="0" name=""/>
        <dsp:cNvSpPr/>
      </dsp:nvSpPr>
      <dsp:spPr>
        <a:xfrm>
          <a:off x="0" y="0"/>
          <a:ext cx="6309300" cy="0"/>
        </a:xfrm>
        <a:prstGeom prst="line">
          <a:avLst/>
        </a:prstGeom>
        <a:solidFill>
          <a:schemeClr val="accent6">
            <a:shade val="50000"/>
            <a:hueOff val="0"/>
            <a:satOff val="0"/>
            <a:lumOff val="0"/>
            <a:alphaOff val="0"/>
          </a:schemeClr>
        </a:solidFill>
        <a:ln w="15875" cap="rnd" cmpd="sng" algn="ctr">
          <a:solidFill>
            <a:schemeClr val="accent6">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057B23-090B-4209-A6DF-4683572CB97D}">
      <dsp:nvSpPr>
        <dsp:cNvPr id="0" name=""/>
        <dsp:cNvSpPr/>
      </dsp:nvSpPr>
      <dsp:spPr>
        <a:xfrm>
          <a:off x="0" y="0"/>
          <a:ext cx="6309300" cy="11796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To sustain a public resource from overuse leads to ‘tragedy of commons’.</a:t>
          </a:r>
        </a:p>
      </dsp:txBody>
      <dsp:txXfrm>
        <a:off x="0" y="0"/>
        <a:ext cx="6309300" cy="1179612"/>
      </dsp:txXfrm>
    </dsp:sp>
    <dsp:sp modelId="{1A599923-27D9-4D9D-B9CB-D10631281C40}">
      <dsp:nvSpPr>
        <dsp:cNvPr id="0" name=""/>
        <dsp:cNvSpPr/>
      </dsp:nvSpPr>
      <dsp:spPr>
        <a:xfrm>
          <a:off x="0" y="1179611"/>
          <a:ext cx="6309300" cy="0"/>
        </a:xfrm>
        <a:prstGeom prst="line">
          <a:avLst/>
        </a:prstGeom>
        <a:solidFill>
          <a:schemeClr val="accent6">
            <a:shade val="50000"/>
            <a:hueOff val="-61378"/>
            <a:satOff val="447"/>
            <a:lumOff val="19355"/>
            <a:alphaOff val="0"/>
          </a:schemeClr>
        </a:solidFill>
        <a:ln w="15875" cap="rnd" cmpd="sng" algn="ctr">
          <a:solidFill>
            <a:schemeClr val="accent6">
              <a:shade val="50000"/>
              <a:hueOff val="-61378"/>
              <a:satOff val="447"/>
              <a:lumOff val="1935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8B6687-F8AA-4577-83FA-E382E1B91A59}">
      <dsp:nvSpPr>
        <dsp:cNvPr id="0" name=""/>
        <dsp:cNvSpPr/>
      </dsp:nvSpPr>
      <dsp:spPr>
        <a:xfrm>
          <a:off x="0" y="1179612"/>
          <a:ext cx="6309300" cy="11796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Self Interest vs Public Interest.</a:t>
          </a:r>
        </a:p>
      </dsp:txBody>
      <dsp:txXfrm>
        <a:off x="0" y="1179612"/>
        <a:ext cx="6309300" cy="1179612"/>
      </dsp:txXfrm>
    </dsp:sp>
    <dsp:sp modelId="{54B939B4-3498-4158-94FD-B538E7F066CE}">
      <dsp:nvSpPr>
        <dsp:cNvPr id="0" name=""/>
        <dsp:cNvSpPr/>
      </dsp:nvSpPr>
      <dsp:spPr>
        <a:xfrm>
          <a:off x="0" y="2359223"/>
          <a:ext cx="6309300" cy="0"/>
        </a:xfrm>
        <a:prstGeom prst="line">
          <a:avLst/>
        </a:prstGeom>
        <a:solidFill>
          <a:schemeClr val="accent6">
            <a:shade val="50000"/>
            <a:hueOff val="-122756"/>
            <a:satOff val="894"/>
            <a:lumOff val="38710"/>
            <a:alphaOff val="0"/>
          </a:schemeClr>
        </a:solidFill>
        <a:ln w="15875" cap="rnd" cmpd="sng" algn="ctr">
          <a:solidFill>
            <a:schemeClr val="accent6">
              <a:shade val="50000"/>
              <a:hueOff val="-122756"/>
              <a:satOff val="894"/>
              <a:lumOff val="3871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08F972-2593-41A1-9761-9F7FE7AD09F5}">
      <dsp:nvSpPr>
        <dsp:cNvPr id="0" name=""/>
        <dsp:cNvSpPr/>
      </dsp:nvSpPr>
      <dsp:spPr>
        <a:xfrm>
          <a:off x="0" y="2359224"/>
          <a:ext cx="6309300" cy="11796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Cooperation to sustain as a group or as an individual.</a:t>
          </a:r>
        </a:p>
      </dsp:txBody>
      <dsp:txXfrm>
        <a:off x="0" y="2359224"/>
        <a:ext cx="6309300" cy="1179612"/>
      </dsp:txXfrm>
    </dsp:sp>
    <dsp:sp modelId="{E12712AC-D718-4E61-96C5-58618A45C55D}">
      <dsp:nvSpPr>
        <dsp:cNvPr id="0" name=""/>
        <dsp:cNvSpPr/>
      </dsp:nvSpPr>
      <dsp:spPr>
        <a:xfrm>
          <a:off x="0" y="3538835"/>
          <a:ext cx="6309300" cy="0"/>
        </a:xfrm>
        <a:prstGeom prst="line">
          <a:avLst/>
        </a:prstGeom>
        <a:solidFill>
          <a:schemeClr val="accent6">
            <a:shade val="50000"/>
            <a:hueOff val="-61378"/>
            <a:satOff val="447"/>
            <a:lumOff val="19355"/>
            <a:alphaOff val="0"/>
          </a:schemeClr>
        </a:solidFill>
        <a:ln w="15875" cap="rnd" cmpd="sng" algn="ctr">
          <a:solidFill>
            <a:schemeClr val="accent6">
              <a:shade val="50000"/>
              <a:hueOff val="-61378"/>
              <a:satOff val="447"/>
              <a:lumOff val="1935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BF45D5-7152-4BC5-95C1-56D1F80FE337}">
      <dsp:nvSpPr>
        <dsp:cNvPr id="0" name=""/>
        <dsp:cNvSpPr/>
      </dsp:nvSpPr>
      <dsp:spPr>
        <a:xfrm>
          <a:off x="0" y="3538836"/>
          <a:ext cx="6309300" cy="11796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Reputation (image score) can be a currency which leads to cooperation and interaction between individuals.</a:t>
          </a:r>
        </a:p>
      </dsp:txBody>
      <dsp:txXfrm>
        <a:off x="0" y="3538836"/>
        <a:ext cx="6309300" cy="11796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F25E3D-0639-4AE8-992B-34B87FA2B748}">
      <dsp:nvSpPr>
        <dsp:cNvPr id="0" name=""/>
        <dsp:cNvSpPr/>
      </dsp:nvSpPr>
      <dsp:spPr>
        <a:xfrm>
          <a:off x="0" y="951380"/>
          <a:ext cx="2911971" cy="1849101"/>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7750A36D-C45E-43DB-AA72-1683FF307C67}">
      <dsp:nvSpPr>
        <dsp:cNvPr id="0" name=""/>
        <dsp:cNvSpPr/>
      </dsp:nvSpPr>
      <dsp:spPr>
        <a:xfrm>
          <a:off x="323552" y="1258755"/>
          <a:ext cx="2911971" cy="1849101"/>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To simulate Indirect reciprocity and Public goods problem.</a:t>
          </a:r>
        </a:p>
      </dsp:txBody>
      <dsp:txXfrm>
        <a:off x="377710" y="1312913"/>
        <a:ext cx="2803655" cy="1740785"/>
      </dsp:txXfrm>
    </dsp:sp>
    <dsp:sp modelId="{6C6573D4-852B-4729-87C8-D5AD6704B1D4}">
      <dsp:nvSpPr>
        <dsp:cNvPr id="0" name=""/>
        <dsp:cNvSpPr/>
      </dsp:nvSpPr>
      <dsp:spPr>
        <a:xfrm>
          <a:off x="3559075" y="951380"/>
          <a:ext cx="2911971" cy="1849101"/>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6C3A5820-5B25-49C8-A57C-679AF5656BF8}">
      <dsp:nvSpPr>
        <dsp:cNvPr id="0" name=""/>
        <dsp:cNvSpPr/>
      </dsp:nvSpPr>
      <dsp:spPr>
        <a:xfrm>
          <a:off x="3882628" y="1258755"/>
          <a:ext cx="2911971" cy="1849101"/>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Prove the hypothesis that interaction with the indirect reciprocity game keeps up the cooperation in public goods game.</a:t>
          </a:r>
        </a:p>
      </dsp:txBody>
      <dsp:txXfrm>
        <a:off x="3936786" y="1312913"/>
        <a:ext cx="2803655" cy="1740785"/>
      </dsp:txXfrm>
    </dsp:sp>
    <dsp:sp modelId="{B9B2825D-D7C0-4C03-A31A-1BB502B06028}">
      <dsp:nvSpPr>
        <dsp:cNvPr id="0" name=""/>
        <dsp:cNvSpPr/>
      </dsp:nvSpPr>
      <dsp:spPr>
        <a:xfrm>
          <a:off x="7118151" y="951380"/>
          <a:ext cx="2911971" cy="1849101"/>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769109CF-DBBC-4351-AAF4-056F175477E0}">
      <dsp:nvSpPr>
        <dsp:cNvPr id="0" name=""/>
        <dsp:cNvSpPr/>
      </dsp:nvSpPr>
      <dsp:spPr>
        <a:xfrm>
          <a:off x="7441703" y="1258755"/>
          <a:ext cx="2911971" cy="1849101"/>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To address the problem of ‘Tragedy of Commons’</a:t>
          </a:r>
        </a:p>
      </dsp:txBody>
      <dsp:txXfrm>
        <a:off x="7495861" y="1312913"/>
        <a:ext cx="2803655" cy="174078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41AA8C-1930-4496-AF50-D659ACB0FA61}">
      <dsp:nvSpPr>
        <dsp:cNvPr id="0" name=""/>
        <dsp:cNvSpPr/>
      </dsp:nvSpPr>
      <dsp:spPr>
        <a:xfrm>
          <a:off x="4139254" y="0"/>
          <a:ext cx="2666155" cy="1110175"/>
        </a:xfrm>
        <a:prstGeom prst="roundRect">
          <a:avLst>
            <a:gd name="adj" fmla="val 10000"/>
          </a:avLst>
        </a:prstGeom>
        <a:solidFill>
          <a:schemeClr val="accent1"/>
        </a:solidFill>
        <a:ln w="15875" cap="rnd"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All players asked to Contribute DM 2.50 to public pool.</a:t>
          </a:r>
        </a:p>
      </dsp:txBody>
      <dsp:txXfrm>
        <a:off x="4171770" y="32516"/>
        <a:ext cx="2601123" cy="1045143"/>
      </dsp:txXfrm>
    </dsp:sp>
    <dsp:sp modelId="{D6CB65E4-7C22-43FC-923A-F4DC40D29308}">
      <dsp:nvSpPr>
        <dsp:cNvPr id="0" name=""/>
        <dsp:cNvSpPr/>
      </dsp:nvSpPr>
      <dsp:spPr>
        <a:xfrm rot="5400000">
          <a:off x="5264174" y="1137929"/>
          <a:ext cx="416315" cy="4995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5322459" y="1179560"/>
        <a:ext cx="299746" cy="291421"/>
      </dsp:txXfrm>
    </dsp:sp>
    <dsp:sp modelId="{2710D4BE-68E1-4F9F-AA07-D467B6A1CED6}">
      <dsp:nvSpPr>
        <dsp:cNvPr id="0" name=""/>
        <dsp:cNvSpPr/>
      </dsp:nvSpPr>
      <dsp:spPr>
        <a:xfrm>
          <a:off x="4139254" y="1665263"/>
          <a:ext cx="2666155" cy="1110175"/>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Contents in pool will be doubled and redistributed to everyone.</a:t>
          </a:r>
        </a:p>
      </dsp:txBody>
      <dsp:txXfrm>
        <a:off x="4171770" y="1697779"/>
        <a:ext cx="2601123" cy="1045143"/>
      </dsp:txXfrm>
    </dsp:sp>
    <dsp:sp modelId="{40821E5F-E740-42C2-9B1D-75562D6EFE50}">
      <dsp:nvSpPr>
        <dsp:cNvPr id="0" name=""/>
        <dsp:cNvSpPr/>
      </dsp:nvSpPr>
      <dsp:spPr>
        <a:xfrm rot="5400000">
          <a:off x="5264174" y="2803193"/>
          <a:ext cx="416315" cy="4995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5322459" y="2844824"/>
        <a:ext cx="299746" cy="291421"/>
      </dsp:txXfrm>
    </dsp:sp>
    <dsp:sp modelId="{5F8926EB-873A-4CFD-BA44-E609E41C183D}">
      <dsp:nvSpPr>
        <dsp:cNvPr id="0" name=""/>
        <dsp:cNvSpPr/>
      </dsp:nvSpPr>
      <dsp:spPr>
        <a:xfrm>
          <a:off x="4139254" y="3330526"/>
          <a:ext cx="2666155" cy="1110175"/>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Display Decision and status of contribution (Y/N) on screen for 20 s.</a:t>
          </a:r>
        </a:p>
      </dsp:txBody>
      <dsp:txXfrm>
        <a:off x="4171770" y="3363042"/>
        <a:ext cx="2601123" cy="10451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0D267C-4C6C-4435-9DFA-7C1A7C278974}">
      <dsp:nvSpPr>
        <dsp:cNvPr id="0" name=""/>
        <dsp:cNvSpPr/>
      </dsp:nvSpPr>
      <dsp:spPr>
        <a:xfrm>
          <a:off x="3166026" y="870315"/>
          <a:ext cx="668883" cy="91440"/>
        </a:xfrm>
        <a:custGeom>
          <a:avLst/>
          <a:gdLst/>
          <a:ahLst/>
          <a:cxnLst/>
          <a:rect l="0" t="0" r="0" b="0"/>
          <a:pathLst>
            <a:path>
              <a:moveTo>
                <a:pt x="0" y="45720"/>
              </a:moveTo>
              <a:lnTo>
                <a:pt x="668883" y="45720"/>
              </a:lnTo>
            </a:path>
          </a:pathLst>
        </a:custGeom>
        <a:noFill/>
        <a:ln w="9525" cap="rnd"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482981" y="912538"/>
        <a:ext cx="34974" cy="6994"/>
      </dsp:txXfrm>
    </dsp:sp>
    <dsp:sp modelId="{2E824819-8EE2-473B-AD20-A78F5334BD9D}">
      <dsp:nvSpPr>
        <dsp:cNvPr id="0" name=""/>
        <dsp:cNvSpPr/>
      </dsp:nvSpPr>
      <dsp:spPr>
        <a:xfrm>
          <a:off x="126595" y="3666"/>
          <a:ext cx="3041231" cy="1824739"/>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9023" tIns="156426" rIns="149023" bIns="156426" numCol="1" spcCol="1270" anchor="ctr" anchorCtr="0">
          <a:noAutofit/>
        </a:bodyPr>
        <a:lstStyle/>
        <a:p>
          <a:pPr marL="0" lvl="0" indent="0" algn="ctr" defTabSz="622300">
            <a:lnSpc>
              <a:spcPct val="90000"/>
            </a:lnSpc>
            <a:spcBef>
              <a:spcPct val="0"/>
            </a:spcBef>
            <a:spcAft>
              <a:spcPct val="35000"/>
            </a:spcAft>
            <a:buNone/>
          </a:pPr>
          <a:r>
            <a:rPr lang="en-US" sz="1400" kern="1200" dirty="0"/>
            <a:t>The probability of receiving ‘no’ in IR game was significantly higher for players that had refused to give in the preceding PG round than those who had given.</a:t>
          </a:r>
        </a:p>
      </dsp:txBody>
      <dsp:txXfrm>
        <a:off x="126595" y="3666"/>
        <a:ext cx="3041231" cy="1824739"/>
      </dsp:txXfrm>
    </dsp:sp>
    <dsp:sp modelId="{F9E030A5-A8B0-4322-86E0-BF8B45E89E33}">
      <dsp:nvSpPr>
        <dsp:cNvPr id="0" name=""/>
        <dsp:cNvSpPr/>
      </dsp:nvSpPr>
      <dsp:spPr>
        <a:xfrm>
          <a:off x="6906741" y="870315"/>
          <a:ext cx="668883" cy="91440"/>
        </a:xfrm>
        <a:custGeom>
          <a:avLst/>
          <a:gdLst/>
          <a:ahLst/>
          <a:cxnLst/>
          <a:rect l="0" t="0" r="0" b="0"/>
          <a:pathLst>
            <a:path>
              <a:moveTo>
                <a:pt x="0" y="45720"/>
              </a:moveTo>
              <a:lnTo>
                <a:pt x="668883" y="45720"/>
              </a:lnTo>
            </a:path>
          </a:pathLst>
        </a:custGeom>
        <a:noFill/>
        <a:ln w="9525" cap="rnd" cmpd="sng" algn="ctr">
          <a:solidFill>
            <a:schemeClr val="accent5">
              <a:hueOff val="400762"/>
              <a:satOff val="-4719"/>
              <a:lumOff val="313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7223696" y="912538"/>
        <a:ext cx="34974" cy="6994"/>
      </dsp:txXfrm>
    </dsp:sp>
    <dsp:sp modelId="{29C87658-03A6-4114-949A-B133BA0BB6F7}">
      <dsp:nvSpPr>
        <dsp:cNvPr id="0" name=""/>
        <dsp:cNvSpPr/>
      </dsp:nvSpPr>
      <dsp:spPr>
        <a:xfrm>
          <a:off x="3867310" y="3666"/>
          <a:ext cx="3041231" cy="1824739"/>
        </a:xfrm>
        <a:prstGeom prst="rect">
          <a:avLst/>
        </a:prstGeom>
        <a:gradFill rotWithShape="0">
          <a:gsLst>
            <a:gs pos="0">
              <a:schemeClr val="accent5">
                <a:hueOff val="320609"/>
                <a:satOff val="-3775"/>
                <a:lumOff val="2510"/>
                <a:alphaOff val="0"/>
                <a:tint val="96000"/>
                <a:lumMod val="104000"/>
              </a:schemeClr>
            </a:gs>
            <a:gs pos="100000">
              <a:schemeClr val="accent5">
                <a:hueOff val="320609"/>
                <a:satOff val="-3775"/>
                <a:lumOff val="251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9023" tIns="156426" rIns="149023" bIns="156426" numCol="1" spcCol="1270" anchor="ctr" anchorCtr="0">
          <a:noAutofit/>
        </a:bodyPr>
        <a:lstStyle/>
        <a:p>
          <a:pPr marL="0" lvl="0" indent="0" algn="ctr" defTabSz="622300">
            <a:lnSpc>
              <a:spcPct val="90000"/>
            </a:lnSpc>
            <a:spcBef>
              <a:spcPct val="0"/>
            </a:spcBef>
            <a:spcAft>
              <a:spcPct val="35000"/>
            </a:spcAft>
            <a:buNone/>
          </a:pPr>
          <a:r>
            <a:rPr lang="en-US" sz="1400" kern="1200"/>
            <a:t>Interaction between  IR game keeps up the cooperation in PG game which is tested by 4 rounds( 17-20) of PG played by groups.</a:t>
          </a:r>
        </a:p>
      </dsp:txBody>
      <dsp:txXfrm>
        <a:off x="3867310" y="3666"/>
        <a:ext cx="3041231" cy="1824739"/>
      </dsp:txXfrm>
    </dsp:sp>
    <dsp:sp modelId="{8E29996C-E2EF-4527-9A5A-EC7BACF868FE}">
      <dsp:nvSpPr>
        <dsp:cNvPr id="0" name=""/>
        <dsp:cNvSpPr/>
      </dsp:nvSpPr>
      <dsp:spPr>
        <a:xfrm>
          <a:off x="1647211" y="1826605"/>
          <a:ext cx="7481429" cy="668883"/>
        </a:xfrm>
        <a:custGeom>
          <a:avLst/>
          <a:gdLst/>
          <a:ahLst/>
          <a:cxnLst/>
          <a:rect l="0" t="0" r="0" b="0"/>
          <a:pathLst>
            <a:path>
              <a:moveTo>
                <a:pt x="7481429" y="0"/>
              </a:moveTo>
              <a:lnTo>
                <a:pt x="7481429" y="351541"/>
              </a:lnTo>
              <a:lnTo>
                <a:pt x="0" y="351541"/>
              </a:lnTo>
              <a:lnTo>
                <a:pt x="0" y="668883"/>
              </a:lnTo>
            </a:path>
          </a:pathLst>
        </a:custGeom>
        <a:noFill/>
        <a:ln w="9525" cap="rnd" cmpd="sng" algn="ctr">
          <a:solidFill>
            <a:schemeClr val="accent5">
              <a:hueOff val="801524"/>
              <a:satOff val="-9438"/>
              <a:lumOff val="627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5200074" y="2157549"/>
        <a:ext cx="375702" cy="6994"/>
      </dsp:txXfrm>
    </dsp:sp>
    <dsp:sp modelId="{530A0EA4-CD2E-44ED-9286-F20EF0285BD5}">
      <dsp:nvSpPr>
        <dsp:cNvPr id="0" name=""/>
        <dsp:cNvSpPr/>
      </dsp:nvSpPr>
      <dsp:spPr>
        <a:xfrm>
          <a:off x="7608025" y="3666"/>
          <a:ext cx="3041231" cy="1824739"/>
        </a:xfrm>
        <a:prstGeom prst="rect">
          <a:avLst/>
        </a:prstGeom>
        <a:gradFill rotWithShape="0">
          <a:gsLst>
            <a:gs pos="0">
              <a:schemeClr val="accent5">
                <a:hueOff val="641219"/>
                <a:satOff val="-7550"/>
                <a:lumOff val="5020"/>
                <a:alphaOff val="0"/>
                <a:tint val="96000"/>
                <a:lumMod val="104000"/>
              </a:schemeClr>
            </a:gs>
            <a:gs pos="100000">
              <a:schemeClr val="accent5">
                <a:hueOff val="641219"/>
                <a:satOff val="-7550"/>
                <a:lumOff val="502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9023" tIns="156426" rIns="149023" bIns="156426" numCol="1" spcCol="1270" anchor="ctr" anchorCtr="0">
          <a:noAutofit/>
        </a:bodyPr>
        <a:lstStyle/>
        <a:p>
          <a:pPr marL="0" lvl="0" indent="0" algn="ctr" defTabSz="622300">
            <a:lnSpc>
              <a:spcPct val="90000"/>
            </a:lnSpc>
            <a:spcBef>
              <a:spcPct val="0"/>
            </a:spcBef>
            <a:spcAft>
              <a:spcPct val="35000"/>
            </a:spcAft>
            <a:buNone/>
          </a:pPr>
          <a:r>
            <a:rPr lang="en-US" sz="1400" kern="1200"/>
            <a:t>Cooperation was maintained when IR is not excluded.</a:t>
          </a:r>
        </a:p>
      </dsp:txBody>
      <dsp:txXfrm>
        <a:off x="7608025" y="3666"/>
        <a:ext cx="3041231" cy="1824739"/>
      </dsp:txXfrm>
    </dsp:sp>
    <dsp:sp modelId="{6770257C-63AA-423E-8DAC-79126E9AF328}">
      <dsp:nvSpPr>
        <dsp:cNvPr id="0" name=""/>
        <dsp:cNvSpPr/>
      </dsp:nvSpPr>
      <dsp:spPr>
        <a:xfrm>
          <a:off x="3166026" y="3394538"/>
          <a:ext cx="668883" cy="91440"/>
        </a:xfrm>
        <a:custGeom>
          <a:avLst/>
          <a:gdLst/>
          <a:ahLst/>
          <a:cxnLst/>
          <a:rect l="0" t="0" r="0" b="0"/>
          <a:pathLst>
            <a:path>
              <a:moveTo>
                <a:pt x="0" y="45720"/>
              </a:moveTo>
              <a:lnTo>
                <a:pt x="668883" y="45720"/>
              </a:lnTo>
            </a:path>
          </a:pathLst>
        </a:custGeom>
        <a:noFill/>
        <a:ln w="9525" cap="rnd" cmpd="sng" algn="ctr">
          <a:solidFill>
            <a:schemeClr val="accent5">
              <a:hueOff val="1202285"/>
              <a:satOff val="-14157"/>
              <a:lumOff val="9412"/>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482981" y="3436760"/>
        <a:ext cx="34974" cy="6994"/>
      </dsp:txXfrm>
    </dsp:sp>
    <dsp:sp modelId="{EA0BF0F5-A9A8-43FE-A8A8-BC7EF765861A}">
      <dsp:nvSpPr>
        <dsp:cNvPr id="0" name=""/>
        <dsp:cNvSpPr/>
      </dsp:nvSpPr>
      <dsp:spPr>
        <a:xfrm>
          <a:off x="126595" y="2527888"/>
          <a:ext cx="3041231" cy="1824739"/>
        </a:xfrm>
        <a:prstGeom prst="rect">
          <a:avLst/>
        </a:prstGeom>
        <a:gradFill rotWithShape="0">
          <a:gsLst>
            <a:gs pos="0">
              <a:schemeClr val="accent5">
                <a:hueOff val="961828"/>
                <a:satOff val="-11326"/>
                <a:lumOff val="7529"/>
                <a:alphaOff val="0"/>
                <a:tint val="96000"/>
                <a:lumMod val="104000"/>
              </a:schemeClr>
            </a:gs>
            <a:gs pos="100000">
              <a:schemeClr val="accent5">
                <a:hueOff val="961828"/>
                <a:satOff val="-11326"/>
                <a:lumOff val="7529"/>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9023" tIns="156426" rIns="149023" bIns="156426" numCol="1" spcCol="1270" anchor="ctr" anchorCtr="0">
          <a:noAutofit/>
        </a:bodyPr>
        <a:lstStyle/>
        <a:p>
          <a:pPr marL="0" lvl="0" indent="0" algn="ctr" defTabSz="622300">
            <a:lnSpc>
              <a:spcPct val="90000"/>
            </a:lnSpc>
            <a:spcBef>
              <a:spcPct val="0"/>
            </a:spcBef>
            <a:spcAft>
              <a:spcPct val="35000"/>
            </a:spcAft>
            <a:buNone/>
          </a:pPr>
          <a:r>
            <a:rPr lang="en-US" sz="1400" kern="1200" dirty="0"/>
            <a:t>Refusing to give, affects the player’s reputation (image score) and also influenced the same in other rounds.</a:t>
          </a:r>
        </a:p>
      </dsp:txBody>
      <dsp:txXfrm>
        <a:off x="126595" y="2527888"/>
        <a:ext cx="3041231" cy="1824739"/>
      </dsp:txXfrm>
    </dsp:sp>
    <dsp:sp modelId="{D3215EF7-7FE7-4A55-925A-E3219FCC5E45}">
      <dsp:nvSpPr>
        <dsp:cNvPr id="0" name=""/>
        <dsp:cNvSpPr/>
      </dsp:nvSpPr>
      <dsp:spPr>
        <a:xfrm>
          <a:off x="6906741" y="3394538"/>
          <a:ext cx="668883" cy="91440"/>
        </a:xfrm>
        <a:custGeom>
          <a:avLst/>
          <a:gdLst/>
          <a:ahLst/>
          <a:cxnLst/>
          <a:rect l="0" t="0" r="0" b="0"/>
          <a:pathLst>
            <a:path>
              <a:moveTo>
                <a:pt x="0" y="45720"/>
              </a:moveTo>
              <a:lnTo>
                <a:pt x="668883" y="45720"/>
              </a:lnTo>
            </a:path>
          </a:pathLst>
        </a:custGeom>
        <a:noFill/>
        <a:ln w="9525" cap="rnd" cmpd="sng" algn="ctr">
          <a:solidFill>
            <a:schemeClr val="accent5">
              <a:hueOff val="1603047"/>
              <a:satOff val="-18876"/>
              <a:lumOff val="12549"/>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7223696" y="3436760"/>
        <a:ext cx="34974" cy="6994"/>
      </dsp:txXfrm>
    </dsp:sp>
    <dsp:sp modelId="{32C8164D-92EC-4D33-9215-96123206A5EF}">
      <dsp:nvSpPr>
        <dsp:cNvPr id="0" name=""/>
        <dsp:cNvSpPr/>
      </dsp:nvSpPr>
      <dsp:spPr>
        <a:xfrm>
          <a:off x="3867310" y="2527888"/>
          <a:ext cx="3041231" cy="1824739"/>
        </a:xfrm>
        <a:prstGeom prst="rect">
          <a:avLst/>
        </a:prstGeom>
        <a:gradFill rotWithShape="0">
          <a:gsLst>
            <a:gs pos="0">
              <a:schemeClr val="accent5">
                <a:hueOff val="1282438"/>
                <a:satOff val="-15101"/>
                <a:lumOff val="10039"/>
                <a:alphaOff val="0"/>
                <a:tint val="96000"/>
                <a:lumMod val="104000"/>
              </a:schemeClr>
            </a:gs>
            <a:gs pos="100000">
              <a:schemeClr val="accent5">
                <a:hueOff val="1282438"/>
                <a:satOff val="-15101"/>
                <a:lumOff val="10039"/>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9023" tIns="156426" rIns="149023" bIns="156426" numCol="1" spcCol="1270" anchor="ctr" anchorCtr="0">
          <a:noAutofit/>
        </a:bodyPr>
        <a:lstStyle/>
        <a:p>
          <a:pPr marL="0" lvl="0" indent="0" algn="ctr" defTabSz="622300">
            <a:lnSpc>
              <a:spcPct val="90000"/>
            </a:lnSpc>
            <a:spcBef>
              <a:spcPct val="0"/>
            </a:spcBef>
            <a:spcAft>
              <a:spcPct val="35000"/>
            </a:spcAft>
            <a:buNone/>
          </a:pPr>
          <a:r>
            <a:rPr lang="en-US" sz="1400" kern="1200"/>
            <a:t>In IR , player were refused to give to someone with low image score.</a:t>
          </a:r>
        </a:p>
      </dsp:txBody>
      <dsp:txXfrm>
        <a:off x="3867310" y="2527888"/>
        <a:ext cx="3041231" cy="1824739"/>
      </dsp:txXfrm>
    </dsp:sp>
    <dsp:sp modelId="{88E2D013-FBF9-45BC-B086-08C49D14B42C}">
      <dsp:nvSpPr>
        <dsp:cNvPr id="0" name=""/>
        <dsp:cNvSpPr/>
      </dsp:nvSpPr>
      <dsp:spPr>
        <a:xfrm>
          <a:off x="7608025" y="2527888"/>
          <a:ext cx="3041231" cy="1824739"/>
        </a:xfrm>
        <a:prstGeom prst="rect">
          <a:avLst/>
        </a:prstGeom>
        <a:gradFill rotWithShape="0">
          <a:gsLst>
            <a:gs pos="0">
              <a:schemeClr val="accent5">
                <a:hueOff val="1603047"/>
                <a:satOff val="-18876"/>
                <a:lumOff val="12549"/>
                <a:alphaOff val="0"/>
                <a:tint val="96000"/>
                <a:lumMod val="104000"/>
              </a:schemeClr>
            </a:gs>
            <a:gs pos="100000">
              <a:schemeClr val="accent5">
                <a:hueOff val="1603047"/>
                <a:satOff val="-18876"/>
                <a:lumOff val="12549"/>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9023" tIns="156426" rIns="149023" bIns="156426" numCol="1" spcCol="1270" anchor="ctr" anchorCtr="0">
          <a:noAutofit/>
        </a:bodyPr>
        <a:lstStyle/>
        <a:p>
          <a:pPr marL="0" lvl="0" indent="0" algn="ctr" defTabSz="622300">
            <a:lnSpc>
              <a:spcPct val="90000"/>
            </a:lnSpc>
            <a:spcBef>
              <a:spcPct val="0"/>
            </a:spcBef>
            <a:spcAft>
              <a:spcPct val="35000"/>
            </a:spcAft>
            <a:buNone/>
          </a:pPr>
          <a:r>
            <a:rPr lang="en-US" sz="1400" kern="1200"/>
            <a:t>The tragedy of commons was no longer a tragedy as cooperation was seen when PG &amp; IR were alternated among groups and the commons became productive.</a:t>
          </a:r>
        </a:p>
      </dsp:txBody>
      <dsp:txXfrm>
        <a:off x="7608025" y="2527888"/>
        <a:ext cx="3041231" cy="1824739"/>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664A457-4FB9-4A16-9856-0BF7AE035589}" type="datetimeFigureOut">
              <a:rPr lang="en-US" smtClean="0"/>
              <a:t>11/1/2017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BF6D77-4469-4CAE-9E11-2C7A82FE90CD}" type="slidenum">
              <a:rPr lang="en-US" smtClean="0"/>
              <a:t>‹#›</a:t>
            </a:fld>
            <a:endParaRPr lang="en-US"/>
          </a:p>
        </p:txBody>
      </p:sp>
    </p:spTree>
    <p:extLst>
      <p:ext uri="{BB962C8B-B14F-4D97-AF65-F5344CB8AC3E}">
        <p14:creationId xmlns:p14="http://schemas.microsoft.com/office/powerpoint/2010/main" val="2019701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664A457-4FB9-4A16-9856-0BF7AE035589}" type="datetimeFigureOut">
              <a:rPr lang="en-US" smtClean="0"/>
              <a:t>11/1/2017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BF6D77-4469-4CAE-9E11-2C7A82FE90CD}" type="slidenum">
              <a:rPr lang="en-US" smtClean="0"/>
              <a:t>‹#›</a:t>
            </a:fld>
            <a:endParaRPr lang="en-US"/>
          </a:p>
        </p:txBody>
      </p:sp>
    </p:spTree>
    <p:extLst>
      <p:ext uri="{BB962C8B-B14F-4D97-AF65-F5344CB8AC3E}">
        <p14:creationId xmlns:p14="http://schemas.microsoft.com/office/powerpoint/2010/main" val="895280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664A457-4FB9-4A16-9856-0BF7AE035589}" type="datetimeFigureOut">
              <a:rPr lang="en-US" smtClean="0"/>
              <a:t>11/1/2017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BF6D77-4469-4CAE-9E11-2C7A82FE90CD}" type="slidenum">
              <a:rPr lang="en-US" smtClean="0"/>
              <a:t>‹#›</a:t>
            </a:fld>
            <a:endParaRPr lang="en-US"/>
          </a:p>
        </p:txBody>
      </p:sp>
    </p:spTree>
    <p:extLst>
      <p:ext uri="{BB962C8B-B14F-4D97-AF65-F5344CB8AC3E}">
        <p14:creationId xmlns:p14="http://schemas.microsoft.com/office/powerpoint/2010/main" val="5762823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664A457-4FB9-4A16-9856-0BF7AE035589}" type="datetimeFigureOut">
              <a:rPr lang="en-US" smtClean="0"/>
              <a:t>11/1/2017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BF6D77-4469-4CAE-9E11-2C7A82FE90CD}"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7372677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664A457-4FB9-4A16-9856-0BF7AE035589}" type="datetimeFigureOut">
              <a:rPr lang="en-US" smtClean="0"/>
              <a:t>11/1/2017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BF6D77-4469-4CAE-9E11-2C7A82FE90CD}" type="slidenum">
              <a:rPr lang="en-US" smtClean="0"/>
              <a:t>‹#›</a:t>
            </a:fld>
            <a:endParaRPr lang="en-US"/>
          </a:p>
        </p:txBody>
      </p:sp>
    </p:spTree>
    <p:extLst>
      <p:ext uri="{BB962C8B-B14F-4D97-AF65-F5344CB8AC3E}">
        <p14:creationId xmlns:p14="http://schemas.microsoft.com/office/powerpoint/2010/main" val="31136147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A664A457-4FB9-4A16-9856-0BF7AE035589}" type="datetimeFigureOut">
              <a:rPr lang="en-US" smtClean="0"/>
              <a:t>11/1/2017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BF6D77-4469-4CAE-9E11-2C7A82FE90CD}" type="slidenum">
              <a:rPr lang="en-US" smtClean="0"/>
              <a:t>‹#›</a:t>
            </a:fld>
            <a:endParaRPr lang="en-US"/>
          </a:p>
        </p:txBody>
      </p:sp>
    </p:spTree>
    <p:extLst>
      <p:ext uri="{BB962C8B-B14F-4D97-AF65-F5344CB8AC3E}">
        <p14:creationId xmlns:p14="http://schemas.microsoft.com/office/powerpoint/2010/main" val="32385539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A664A457-4FB9-4A16-9856-0BF7AE035589}" type="datetimeFigureOut">
              <a:rPr lang="en-US" smtClean="0"/>
              <a:t>11/1/2017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BF6D77-4469-4CAE-9E11-2C7A82FE90CD}" type="slidenum">
              <a:rPr lang="en-US" smtClean="0"/>
              <a:t>‹#›</a:t>
            </a:fld>
            <a:endParaRPr lang="en-US"/>
          </a:p>
        </p:txBody>
      </p:sp>
    </p:spTree>
    <p:extLst>
      <p:ext uri="{BB962C8B-B14F-4D97-AF65-F5344CB8AC3E}">
        <p14:creationId xmlns:p14="http://schemas.microsoft.com/office/powerpoint/2010/main" val="15408569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64A457-4FB9-4A16-9856-0BF7AE035589}" type="datetimeFigureOut">
              <a:rPr lang="en-US" smtClean="0"/>
              <a:t>11/1/2017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BF6D77-4469-4CAE-9E11-2C7A82FE90CD}" type="slidenum">
              <a:rPr lang="en-US" smtClean="0"/>
              <a:t>‹#›</a:t>
            </a:fld>
            <a:endParaRPr lang="en-US"/>
          </a:p>
        </p:txBody>
      </p:sp>
    </p:spTree>
    <p:extLst>
      <p:ext uri="{BB962C8B-B14F-4D97-AF65-F5344CB8AC3E}">
        <p14:creationId xmlns:p14="http://schemas.microsoft.com/office/powerpoint/2010/main" val="3469427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64A457-4FB9-4A16-9856-0BF7AE035589}" type="datetimeFigureOut">
              <a:rPr lang="en-US" smtClean="0"/>
              <a:t>11/1/2017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BF6D77-4469-4CAE-9E11-2C7A82FE90CD}" type="slidenum">
              <a:rPr lang="en-US" smtClean="0"/>
              <a:t>‹#›</a:t>
            </a:fld>
            <a:endParaRPr lang="en-US"/>
          </a:p>
        </p:txBody>
      </p:sp>
    </p:spTree>
    <p:extLst>
      <p:ext uri="{BB962C8B-B14F-4D97-AF65-F5344CB8AC3E}">
        <p14:creationId xmlns:p14="http://schemas.microsoft.com/office/powerpoint/2010/main" val="3499867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64A457-4FB9-4A16-9856-0BF7AE035589}" type="datetimeFigureOut">
              <a:rPr lang="en-US" smtClean="0"/>
              <a:t>11/1/2017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BF6D77-4469-4CAE-9E11-2C7A82FE90CD}" type="slidenum">
              <a:rPr lang="en-US" smtClean="0"/>
              <a:t>‹#›</a:t>
            </a:fld>
            <a:endParaRPr lang="en-US"/>
          </a:p>
        </p:txBody>
      </p:sp>
    </p:spTree>
    <p:extLst>
      <p:ext uri="{BB962C8B-B14F-4D97-AF65-F5344CB8AC3E}">
        <p14:creationId xmlns:p14="http://schemas.microsoft.com/office/powerpoint/2010/main" val="3254042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664A457-4FB9-4A16-9856-0BF7AE035589}" type="datetimeFigureOut">
              <a:rPr lang="en-US" smtClean="0"/>
              <a:t>11/1/2017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BF6D77-4469-4CAE-9E11-2C7A82FE90CD}" type="slidenum">
              <a:rPr lang="en-US" smtClean="0"/>
              <a:t>‹#›</a:t>
            </a:fld>
            <a:endParaRPr lang="en-US"/>
          </a:p>
        </p:txBody>
      </p:sp>
    </p:spTree>
    <p:extLst>
      <p:ext uri="{BB962C8B-B14F-4D97-AF65-F5344CB8AC3E}">
        <p14:creationId xmlns:p14="http://schemas.microsoft.com/office/powerpoint/2010/main" val="384117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664A457-4FB9-4A16-9856-0BF7AE035589}" type="datetimeFigureOut">
              <a:rPr lang="en-US" smtClean="0"/>
              <a:t>11/1/2017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BF6D77-4469-4CAE-9E11-2C7A82FE90CD}" type="slidenum">
              <a:rPr lang="en-US" smtClean="0"/>
              <a:t>‹#›</a:t>
            </a:fld>
            <a:endParaRPr lang="en-US"/>
          </a:p>
        </p:txBody>
      </p:sp>
    </p:spTree>
    <p:extLst>
      <p:ext uri="{BB962C8B-B14F-4D97-AF65-F5344CB8AC3E}">
        <p14:creationId xmlns:p14="http://schemas.microsoft.com/office/powerpoint/2010/main" val="3171557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664A457-4FB9-4A16-9856-0BF7AE035589}" type="datetimeFigureOut">
              <a:rPr lang="en-US" smtClean="0"/>
              <a:t>11/1/2017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BF6D77-4469-4CAE-9E11-2C7A82FE90CD}" type="slidenum">
              <a:rPr lang="en-US" smtClean="0"/>
              <a:t>‹#›</a:t>
            </a:fld>
            <a:endParaRPr lang="en-US"/>
          </a:p>
        </p:txBody>
      </p:sp>
    </p:spTree>
    <p:extLst>
      <p:ext uri="{BB962C8B-B14F-4D97-AF65-F5344CB8AC3E}">
        <p14:creationId xmlns:p14="http://schemas.microsoft.com/office/powerpoint/2010/main" val="1218453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664A457-4FB9-4A16-9856-0BF7AE035589}" type="datetimeFigureOut">
              <a:rPr lang="en-US" smtClean="0"/>
              <a:t>11/1/2017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BF6D77-4469-4CAE-9E11-2C7A82FE90CD}" type="slidenum">
              <a:rPr lang="en-US" smtClean="0"/>
              <a:t>‹#›</a:t>
            </a:fld>
            <a:endParaRPr lang="en-US"/>
          </a:p>
        </p:txBody>
      </p:sp>
    </p:spTree>
    <p:extLst>
      <p:ext uri="{BB962C8B-B14F-4D97-AF65-F5344CB8AC3E}">
        <p14:creationId xmlns:p14="http://schemas.microsoft.com/office/powerpoint/2010/main" val="2910055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64A457-4FB9-4A16-9856-0BF7AE035589}" type="datetimeFigureOut">
              <a:rPr lang="en-US" smtClean="0"/>
              <a:t>11/1/2017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BF6D77-4469-4CAE-9E11-2C7A82FE90CD}" type="slidenum">
              <a:rPr lang="en-US" smtClean="0"/>
              <a:t>‹#›</a:t>
            </a:fld>
            <a:endParaRPr lang="en-US"/>
          </a:p>
        </p:txBody>
      </p:sp>
    </p:spTree>
    <p:extLst>
      <p:ext uri="{BB962C8B-B14F-4D97-AF65-F5344CB8AC3E}">
        <p14:creationId xmlns:p14="http://schemas.microsoft.com/office/powerpoint/2010/main" val="477453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664A457-4FB9-4A16-9856-0BF7AE035589}" type="datetimeFigureOut">
              <a:rPr lang="en-US" smtClean="0"/>
              <a:t>11/1/2017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BF6D77-4469-4CAE-9E11-2C7A82FE90CD}" type="slidenum">
              <a:rPr lang="en-US" smtClean="0"/>
              <a:t>‹#›</a:t>
            </a:fld>
            <a:endParaRPr lang="en-US"/>
          </a:p>
        </p:txBody>
      </p:sp>
    </p:spTree>
    <p:extLst>
      <p:ext uri="{BB962C8B-B14F-4D97-AF65-F5344CB8AC3E}">
        <p14:creationId xmlns:p14="http://schemas.microsoft.com/office/powerpoint/2010/main" val="918063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664A457-4FB9-4A16-9856-0BF7AE035589}" type="datetimeFigureOut">
              <a:rPr lang="en-US" smtClean="0"/>
              <a:t>11/1/2017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BF6D77-4469-4CAE-9E11-2C7A82FE90CD}" type="slidenum">
              <a:rPr lang="en-US" smtClean="0"/>
              <a:t>‹#›</a:t>
            </a:fld>
            <a:endParaRPr lang="en-US"/>
          </a:p>
        </p:txBody>
      </p:sp>
    </p:spTree>
    <p:extLst>
      <p:ext uri="{BB962C8B-B14F-4D97-AF65-F5344CB8AC3E}">
        <p14:creationId xmlns:p14="http://schemas.microsoft.com/office/powerpoint/2010/main" val="595256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A664A457-4FB9-4A16-9856-0BF7AE035589}" type="datetimeFigureOut">
              <a:rPr lang="en-US" smtClean="0"/>
              <a:t>11/1/2017</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0BF6D77-4469-4CAE-9E11-2C7A82FE90CD}" type="slidenum">
              <a:rPr lang="en-US" smtClean="0"/>
              <a:t>‹#›</a:t>
            </a:fld>
            <a:endParaRPr lang="en-US"/>
          </a:p>
        </p:txBody>
      </p:sp>
    </p:spTree>
    <p:extLst>
      <p:ext uri="{BB962C8B-B14F-4D97-AF65-F5344CB8AC3E}">
        <p14:creationId xmlns:p14="http://schemas.microsoft.com/office/powerpoint/2010/main" val="999971970"/>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4.png"/><Relationship Id="rId7" Type="http://schemas.openxmlformats.org/officeDocument/2006/relationships/diagramColors" Target="../diagrams/colors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6.png"/><Relationship Id="rId7" Type="http://schemas.openxmlformats.org/officeDocument/2006/relationships/diagramColors" Target="../diagrams/colors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1976BAAA-75A1-48AA-B7DE-B6B8070992D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9">
            <a:extLst>
              <a:ext uri="{FF2B5EF4-FFF2-40B4-BE49-F238E27FC236}">
                <a16:creationId xmlns:a16="http://schemas.microsoft.com/office/drawing/2014/main" id="{65A5F259-CDF7-4A15-A66C-A9939D23E34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8386486" cy="6858002"/>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EB212C-0D07-49C9-BCC1-ABC57ACD72D1}"/>
              </a:ext>
            </a:extLst>
          </p:cNvPr>
          <p:cNvSpPr>
            <a:spLocks noGrp="1"/>
          </p:cNvSpPr>
          <p:nvPr>
            <p:ph type="ctrTitle"/>
          </p:nvPr>
        </p:nvSpPr>
        <p:spPr>
          <a:xfrm>
            <a:off x="913795" y="1257301"/>
            <a:ext cx="6672865" cy="4343399"/>
          </a:xfrm>
        </p:spPr>
        <p:txBody>
          <a:bodyPr anchor="ctr">
            <a:normAutofit/>
          </a:bodyPr>
          <a:lstStyle/>
          <a:p>
            <a:r>
              <a:rPr lang="en-US"/>
              <a:t>Reputation helps Solve the</a:t>
            </a:r>
            <a:br>
              <a:rPr lang="en-US"/>
            </a:br>
            <a:r>
              <a:rPr lang="en-US"/>
              <a:t>‘Tragedy of Commons’</a:t>
            </a:r>
            <a:endParaRPr lang="en-US" dirty="0"/>
          </a:p>
        </p:txBody>
      </p:sp>
      <p:sp>
        <p:nvSpPr>
          <p:cNvPr id="3" name="Subtitle 2">
            <a:extLst>
              <a:ext uri="{FF2B5EF4-FFF2-40B4-BE49-F238E27FC236}">
                <a16:creationId xmlns:a16="http://schemas.microsoft.com/office/drawing/2014/main" id="{82F47F7D-9540-48AE-9530-32169385A4C9}"/>
              </a:ext>
            </a:extLst>
          </p:cNvPr>
          <p:cNvSpPr>
            <a:spLocks noGrp="1"/>
          </p:cNvSpPr>
          <p:nvPr>
            <p:ph type="subTitle" idx="1"/>
          </p:nvPr>
        </p:nvSpPr>
        <p:spPr>
          <a:xfrm>
            <a:off x="8817428" y="1257301"/>
            <a:ext cx="2450127" cy="4343399"/>
          </a:xfrm>
          <a:effectLst/>
        </p:spPr>
        <p:txBody>
          <a:bodyPr anchor="ctr">
            <a:normAutofit/>
          </a:bodyPr>
          <a:lstStyle/>
          <a:p>
            <a:pPr algn="l"/>
            <a:endParaRPr lang="en-US"/>
          </a:p>
          <a:p>
            <a:pPr algn="l"/>
            <a:r>
              <a:rPr lang="en-US"/>
              <a:t>Manfred Milinski, Dirk Semmann &amp; Hans-Jurgen Krambeck</a:t>
            </a:r>
          </a:p>
          <a:p>
            <a:pPr algn="l"/>
            <a:endParaRPr lang="en-US"/>
          </a:p>
          <a:p>
            <a:pPr algn="l"/>
            <a:r>
              <a:rPr lang="en-US"/>
              <a:t>Presented and Reviewed by:</a:t>
            </a:r>
          </a:p>
          <a:p>
            <a:pPr algn="l"/>
            <a:r>
              <a:rPr lang="en-US"/>
              <a:t>Anmol Sureshkumar Panchal</a:t>
            </a:r>
          </a:p>
          <a:p>
            <a:pPr algn="l"/>
            <a:endParaRPr lang="en-US"/>
          </a:p>
          <a:p>
            <a:pPr algn="l"/>
            <a:endParaRPr lang="en-US"/>
          </a:p>
        </p:txBody>
      </p:sp>
    </p:spTree>
    <p:extLst>
      <p:ext uri="{BB962C8B-B14F-4D97-AF65-F5344CB8AC3E}">
        <p14:creationId xmlns:p14="http://schemas.microsoft.com/office/powerpoint/2010/main" val="3646589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pic>
        <p:nvPicPr>
          <p:cNvPr id="15" name="Picture 14" descr="A close up of a logo&#10;&#10;Description generated with very high confidence">
            <a:extLst>
              <a:ext uri="{FF2B5EF4-FFF2-40B4-BE49-F238E27FC236}">
                <a16:creationId xmlns:a16="http://schemas.microsoft.com/office/drawing/2014/main" id="{A8D526D7-C782-4F65-A21F-A6B40D869B47}"/>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1731964"/>
            <a:ext cx="12192001" cy="5126036"/>
          </a:xfrm>
          <a:prstGeom prst="rect">
            <a:avLst/>
          </a:prstGeom>
          <a:effectLst>
            <a:innerShdw blurRad="63500" dist="50800" dir="16200000">
              <a:prstClr val="black">
                <a:alpha val="50000"/>
              </a:prstClr>
            </a:innerShdw>
          </a:effectLst>
        </p:spPr>
      </p:pic>
      <p:sp>
        <p:nvSpPr>
          <p:cNvPr id="2" name="Title 1">
            <a:extLst>
              <a:ext uri="{FF2B5EF4-FFF2-40B4-BE49-F238E27FC236}">
                <a16:creationId xmlns:a16="http://schemas.microsoft.com/office/drawing/2014/main" id="{E31EDE38-7CA6-468F-8427-67663D470003}"/>
              </a:ext>
            </a:extLst>
          </p:cNvPr>
          <p:cNvSpPr>
            <a:spLocks noGrp="1"/>
          </p:cNvSpPr>
          <p:nvPr>
            <p:ph type="title"/>
          </p:nvPr>
        </p:nvSpPr>
        <p:spPr>
          <a:xfrm>
            <a:off x="913795" y="609600"/>
            <a:ext cx="10353762" cy="970450"/>
          </a:xfrm>
        </p:spPr>
        <p:txBody>
          <a:bodyPr>
            <a:normAutofit/>
          </a:bodyPr>
          <a:lstStyle/>
          <a:p>
            <a:r>
              <a:rPr lang="en-US" dirty="0"/>
              <a:t>Conclusions</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635938459"/>
              </p:ext>
            </p:extLst>
          </p:nvPr>
        </p:nvGraphicFramePr>
        <p:xfrm>
          <a:off x="702750" y="1731964"/>
          <a:ext cx="10775852" cy="43562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136984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5D0C0-D009-4141-8253-D1C06D6AF38F}"/>
              </a:ext>
            </a:extLst>
          </p:cNvPr>
          <p:cNvSpPr>
            <a:spLocks noGrp="1"/>
          </p:cNvSpPr>
          <p:nvPr>
            <p:ph type="title"/>
          </p:nvPr>
        </p:nvSpPr>
        <p:spPr/>
        <p:txBody>
          <a:bodyPr/>
          <a:lstStyle/>
          <a:p>
            <a:r>
              <a:rPr lang="en-US" dirty="0"/>
              <a:t>Strength 1</a:t>
            </a:r>
          </a:p>
        </p:txBody>
      </p:sp>
      <p:sp>
        <p:nvSpPr>
          <p:cNvPr id="3" name="Content Placeholder 2">
            <a:extLst>
              <a:ext uri="{FF2B5EF4-FFF2-40B4-BE49-F238E27FC236}">
                <a16:creationId xmlns:a16="http://schemas.microsoft.com/office/drawing/2014/main" id="{40B8611C-F392-4D7D-A6B7-AD118AB560DB}"/>
              </a:ext>
            </a:extLst>
          </p:cNvPr>
          <p:cNvSpPr>
            <a:spLocks noGrp="1"/>
          </p:cNvSpPr>
          <p:nvPr>
            <p:ph idx="1"/>
          </p:nvPr>
        </p:nvSpPr>
        <p:spPr/>
        <p:txBody>
          <a:bodyPr/>
          <a:lstStyle/>
          <a:p>
            <a:r>
              <a:rPr lang="en-US" dirty="0"/>
              <a:t>This paper revolves around IR and its Reputation (image score) which is distinguished feature from other papers.</a:t>
            </a:r>
          </a:p>
          <a:p>
            <a:r>
              <a:rPr lang="en-US" dirty="0"/>
              <a:t>As other papers discussed about (1) assign ownership, (2) divide the resources &amp; (3)External rules and policies</a:t>
            </a:r>
          </a:p>
          <a:p>
            <a:r>
              <a:rPr lang="en-US" dirty="0"/>
              <a:t>This paper took ‘Reputation’ as a tool to solve the problem of </a:t>
            </a:r>
            <a:r>
              <a:rPr lang="en-US" dirty="0" err="1"/>
              <a:t>ToC</a:t>
            </a:r>
            <a:r>
              <a:rPr lang="en-US" dirty="0"/>
              <a:t> without affecting the control over common resources.</a:t>
            </a:r>
          </a:p>
          <a:p>
            <a:endParaRPr lang="en-US" dirty="0"/>
          </a:p>
        </p:txBody>
      </p:sp>
    </p:spTree>
    <p:extLst>
      <p:ext uri="{BB962C8B-B14F-4D97-AF65-F5344CB8AC3E}">
        <p14:creationId xmlns:p14="http://schemas.microsoft.com/office/powerpoint/2010/main" val="493190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C6D62-62B3-4563-A5D8-69932B241783}"/>
              </a:ext>
            </a:extLst>
          </p:cNvPr>
          <p:cNvSpPr>
            <a:spLocks noGrp="1"/>
          </p:cNvSpPr>
          <p:nvPr>
            <p:ph type="title"/>
          </p:nvPr>
        </p:nvSpPr>
        <p:spPr/>
        <p:txBody>
          <a:bodyPr/>
          <a:lstStyle/>
          <a:p>
            <a:r>
              <a:rPr lang="en-US" dirty="0"/>
              <a:t>Strength 2</a:t>
            </a:r>
          </a:p>
        </p:txBody>
      </p:sp>
      <p:sp>
        <p:nvSpPr>
          <p:cNvPr id="3" name="Content Placeholder 2">
            <a:extLst>
              <a:ext uri="{FF2B5EF4-FFF2-40B4-BE49-F238E27FC236}">
                <a16:creationId xmlns:a16="http://schemas.microsoft.com/office/drawing/2014/main" id="{67F103DF-5496-417A-8365-BDFB7F93B370}"/>
              </a:ext>
            </a:extLst>
          </p:cNvPr>
          <p:cNvSpPr>
            <a:spLocks noGrp="1"/>
          </p:cNvSpPr>
          <p:nvPr>
            <p:ph idx="1"/>
          </p:nvPr>
        </p:nvSpPr>
        <p:spPr/>
        <p:txBody>
          <a:bodyPr/>
          <a:lstStyle/>
          <a:p>
            <a:r>
              <a:rPr lang="en-US" dirty="0"/>
              <a:t>They smartly introduced PG rounds again from round 17-20.</a:t>
            </a:r>
          </a:p>
          <a:p>
            <a:r>
              <a:rPr lang="en-US" dirty="0"/>
              <a:t>This showed interaction in IR helped to foster Cooperation in PG.</a:t>
            </a:r>
          </a:p>
          <a:p>
            <a:r>
              <a:rPr lang="en-US" dirty="0"/>
              <a:t>The same individuals interacted in more cooperative manner.</a:t>
            </a:r>
          </a:p>
          <a:p>
            <a:r>
              <a:rPr lang="en-US" dirty="0"/>
              <a:t>It helped them to sense benefits of cooperation and try to</a:t>
            </a:r>
          </a:p>
          <a:p>
            <a:pPr marL="36900" indent="0">
              <a:buNone/>
            </a:pPr>
            <a:r>
              <a:rPr lang="en-US" dirty="0"/>
              <a:t>     become cooperative to sustain themselves.</a:t>
            </a:r>
          </a:p>
          <a:p>
            <a:endParaRPr lang="en-US" dirty="0"/>
          </a:p>
          <a:p>
            <a:endParaRPr lang="en-US" dirty="0"/>
          </a:p>
        </p:txBody>
      </p:sp>
      <p:pic>
        <p:nvPicPr>
          <p:cNvPr id="4" name="Content Placeholder 4">
            <a:extLst>
              <a:ext uri="{FF2B5EF4-FFF2-40B4-BE49-F238E27FC236}">
                <a16:creationId xmlns:a16="http://schemas.microsoft.com/office/drawing/2014/main" id="{A1590F85-DA1E-49A7-8C6D-AD95294150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3810" y="3042379"/>
            <a:ext cx="4153267" cy="2938437"/>
          </a:xfrm>
          <a:prstGeom prst="rect">
            <a:avLst/>
          </a:prstGeom>
        </p:spPr>
      </p:pic>
      <p:sp>
        <p:nvSpPr>
          <p:cNvPr id="5" name="TextBox 4">
            <a:extLst>
              <a:ext uri="{FF2B5EF4-FFF2-40B4-BE49-F238E27FC236}">
                <a16:creationId xmlns:a16="http://schemas.microsoft.com/office/drawing/2014/main" id="{B61B2E49-7C57-48EA-A3CE-DA56AA413A6E}"/>
              </a:ext>
            </a:extLst>
          </p:cNvPr>
          <p:cNvSpPr txBox="1"/>
          <p:nvPr/>
        </p:nvSpPr>
        <p:spPr>
          <a:xfrm>
            <a:off x="5664217" y="6148774"/>
            <a:ext cx="6527783" cy="646331"/>
          </a:xfrm>
          <a:prstGeom prst="rect">
            <a:avLst/>
          </a:prstGeom>
          <a:noFill/>
        </p:spPr>
        <p:txBody>
          <a:bodyPr wrap="square" rtlCol="0">
            <a:spAutoFit/>
          </a:bodyPr>
          <a:lstStyle/>
          <a:p>
            <a:r>
              <a:rPr lang="en-US" u="sng" dirty="0"/>
              <a:t>https://www.nature.com/nature/journal/v415/n6870/pdf/415424a.pdf?origin=ppub</a:t>
            </a:r>
          </a:p>
        </p:txBody>
      </p:sp>
      <p:cxnSp>
        <p:nvCxnSpPr>
          <p:cNvPr id="7" name="Straight Arrow Connector 6">
            <a:extLst>
              <a:ext uri="{FF2B5EF4-FFF2-40B4-BE49-F238E27FC236}">
                <a16:creationId xmlns:a16="http://schemas.microsoft.com/office/drawing/2014/main" id="{549D2481-F3C1-4709-ADE9-9191EB52E38A}"/>
              </a:ext>
            </a:extLst>
          </p:cNvPr>
          <p:cNvCxnSpPr>
            <a:cxnSpLocks/>
          </p:cNvCxnSpPr>
          <p:nvPr/>
        </p:nvCxnSpPr>
        <p:spPr>
          <a:xfrm flipV="1">
            <a:off x="6400800" y="4093698"/>
            <a:ext cx="1772529" cy="4070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D944DB1-8FAA-481A-82CD-AF90F8F517F6}"/>
              </a:ext>
            </a:extLst>
          </p:cNvPr>
          <p:cNvCxnSpPr>
            <a:cxnSpLocks/>
          </p:cNvCxnSpPr>
          <p:nvPr/>
        </p:nvCxnSpPr>
        <p:spPr>
          <a:xfrm>
            <a:off x="6400800" y="4511598"/>
            <a:ext cx="46423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1435026-900A-46F2-B3B8-CFF481F0A0F2}"/>
              </a:ext>
            </a:extLst>
          </p:cNvPr>
          <p:cNvSpPr txBox="1"/>
          <p:nvPr/>
        </p:nvSpPr>
        <p:spPr>
          <a:xfrm>
            <a:off x="3826412" y="4330001"/>
            <a:ext cx="2672862" cy="646331"/>
          </a:xfrm>
          <a:prstGeom prst="rect">
            <a:avLst/>
          </a:prstGeom>
          <a:noFill/>
        </p:spPr>
        <p:txBody>
          <a:bodyPr wrap="square" rtlCol="0">
            <a:spAutoFit/>
          </a:bodyPr>
          <a:lstStyle/>
          <a:p>
            <a:r>
              <a:rPr lang="en-US" dirty="0"/>
              <a:t>PG rounds 1-8 and 17-20</a:t>
            </a:r>
          </a:p>
          <a:p>
            <a:endParaRPr lang="en-US" dirty="0"/>
          </a:p>
        </p:txBody>
      </p:sp>
    </p:spTree>
    <p:extLst>
      <p:ext uri="{BB962C8B-B14F-4D97-AF65-F5344CB8AC3E}">
        <p14:creationId xmlns:p14="http://schemas.microsoft.com/office/powerpoint/2010/main" val="3713813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27591-80AC-4F2C-9980-9A9DA04949BD}"/>
              </a:ext>
            </a:extLst>
          </p:cNvPr>
          <p:cNvSpPr>
            <a:spLocks noGrp="1"/>
          </p:cNvSpPr>
          <p:nvPr>
            <p:ph type="title"/>
          </p:nvPr>
        </p:nvSpPr>
        <p:spPr/>
        <p:txBody>
          <a:bodyPr/>
          <a:lstStyle/>
          <a:p>
            <a:r>
              <a:rPr lang="en-US" dirty="0"/>
              <a:t>Strength 3</a:t>
            </a:r>
          </a:p>
        </p:txBody>
      </p:sp>
      <p:sp>
        <p:nvSpPr>
          <p:cNvPr id="3" name="Content Placeholder 2">
            <a:extLst>
              <a:ext uri="{FF2B5EF4-FFF2-40B4-BE49-F238E27FC236}">
                <a16:creationId xmlns:a16="http://schemas.microsoft.com/office/drawing/2014/main" id="{C1476A79-E0AE-4657-B0E5-875FD6D6120E}"/>
              </a:ext>
            </a:extLst>
          </p:cNvPr>
          <p:cNvSpPr>
            <a:spLocks noGrp="1"/>
          </p:cNvSpPr>
          <p:nvPr>
            <p:ph idx="1"/>
          </p:nvPr>
        </p:nvSpPr>
        <p:spPr/>
        <p:txBody>
          <a:bodyPr/>
          <a:lstStyle/>
          <a:p>
            <a:r>
              <a:rPr lang="en-US" dirty="0"/>
              <a:t>This paper was </a:t>
            </a:r>
            <a:r>
              <a:rPr lang="en-US" dirty="0">
                <a:effectLst/>
              </a:rPr>
              <a:t>Concise.</a:t>
            </a:r>
          </a:p>
          <a:p>
            <a:r>
              <a:rPr lang="en-US" dirty="0">
                <a:effectLst/>
              </a:rPr>
              <a:t>As a researcher you do not need to add a lot to the research paper to make it unique or interesting rather you should add only relevant and original content.</a:t>
            </a:r>
          </a:p>
          <a:p>
            <a:r>
              <a:rPr lang="en-US" dirty="0">
                <a:effectLst/>
              </a:rPr>
              <a:t>The readers will be able to understand a concise research more easily, there should not be unnecessary details in the research.</a:t>
            </a:r>
          </a:p>
          <a:p>
            <a:r>
              <a:rPr lang="en-US" dirty="0">
                <a:effectLst/>
              </a:rPr>
              <a:t>Example:- The researcher can write details and lots of explanations but these details and explanations should be of value to the research the researcher should not add unnecessary details in the research.</a:t>
            </a:r>
          </a:p>
        </p:txBody>
      </p:sp>
    </p:spTree>
    <p:extLst>
      <p:ext uri="{BB962C8B-B14F-4D97-AF65-F5344CB8AC3E}">
        <p14:creationId xmlns:p14="http://schemas.microsoft.com/office/powerpoint/2010/main" val="976373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7E9AC-B036-420E-9D61-2F2FF4CF9952}"/>
              </a:ext>
            </a:extLst>
          </p:cNvPr>
          <p:cNvSpPr>
            <a:spLocks noGrp="1"/>
          </p:cNvSpPr>
          <p:nvPr>
            <p:ph type="title"/>
          </p:nvPr>
        </p:nvSpPr>
        <p:spPr/>
        <p:txBody>
          <a:bodyPr/>
          <a:lstStyle/>
          <a:p>
            <a:r>
              <a:rPr lang="en-US" dirty="0"/>
              <a:t>Weakness 1</a:t>
            </a:r>
          </a:p>
        </p:txBody>
      </p:sp>
      <p:sp>
        <p:nvSpPr>
          <p:cNvPr id="3" name="Content Placeholder 2">
            <a:extLst>
              <a:ext uri="{FF2B5EF4-FFF2-40B4-BE49-F238E27FC236}">
                <a16:creationId xmlns:a16="http://schemas.microsoft.com/office/drawing/2014/main" id="{C3643BF9-D808-42E8-84CB-F172870F4A7A}"/>
              </a:ext>
            </a:extLst>
          </p:cNvPr>
          <p:cNvSpPr>
            <a:spLocks noGrp="1"/>
          </p:cNvSpPr>
          <p:nvPr>
            <p:ph idx="1"/>
          </p:nvPr>
        </p:nvSpPr>
        <p:spPr/>
        <p:txBody>
          <a:bodyPr/>
          <a:lstStyle/>
          <a:p>
            <a:r>
              <a:rPr lang="en-US" dirty="0"/>
              <a:t>They had constant parameters.</a:t>
            </a:r>
          </a:p>
          <a:p>
            <a:r>
              <a:rPr lang="en-US" dirty="0"/>
              <a:t>They can vary same participants with more or less number of rounds or vary amount of participants.</a:t>
            </a:r>
          </a:p>
          <a:p>
            <a:r>
              <a:rPr lang="en-US" dirty="0"/>
              <a:t>This will generate some interesting patterns to analyze whether IR is able to foster Cooperation levels in PG in such combinations.</a:t>
            </a:r>
          </a:p>
        </p:txBody>
      </p:sp>
    </p:spTree>
    <p:extLst>
      <p:ext uri="{BB962C8B-B14F-4D97-AF65-F5344CB8AC3E}">
        <p14:creationId xmlns:p14="http://schemas.microsoft.com/office/powerpoint/2010/main" val="1750385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16B82-9096-4D20-95CB-845BEA896312}"/>
              </a:ext>
            </a:extLst>
          </p:cNvPr>
          <p:cNvSpPr>
            <a:spLocks noGrp="1"/>
          </p:cNvSpPr>
          <p:nvPr>
            <p:ph type="title"/>
          </p:nvPr>
        </p:nvSpPr>
        <p:spPr/>
        <p:txBody>
          <a:bodyPr/>
          <a:lstStyle/>
          <a:p>
            <a:r>
              <a:rPr lang="en-US" dirty="0"/>
              <a:t>Weakness 2</a:t>
            </a:r>
          </a:p>
        </p:txBody>
      </p:sp>
      <p:sp>
        <p:nvSpPr>
          <p:cNvPr id="3" name="Content Placeholder 2">
            <a:extLst>
              <a:ext uri="{FF2B5EF4-FFF2-40B4-BE49-F238E27FC236}">
                <a16:creationId xmlns:a16="http://schemas.microsoft.com/office/drawing/2014/main" id="{A53B06F1-122C-4150-B1AE-564B7328B265}"/>
              </a:ext>
            </a:extLst>
          </p:cNvPr>
          <p:cNvSpPr>
            <a:spLocks noGrp="1"/>
          </p:cNvSpPr>
          <p:nvPr>
            <p:ph idx="1"/>
          </p:nvPr>
        </p:nvSpPr>
        <p:spPr/>
        <p:txBody>
          <a:bodyPr/>
          <a:lstStyle/>
          <a:p>
            <a:r>
              <a:rPr lang="en-US" dirty="0"/>
              <a:t>They suffer the question of Scalability…</a:t>
            </a:r>
          </a:p>
          <a:p>
            <a:r>
              <a:rPr lang="en-US" dirty="0"/>
              <a:t>Since cooperation is difficult when there are exponentially large number of participants(real world problems) then in limited 114 participants. </a:t>
            </a:r>
          </a:p>
          <a:p>
            <a:endParaRPr lang="en-US" dirty="0"/>
          </a:p>
        </p:txBody>
      </p:sp>
    </p:spTree>
    <p:extLst>
      <p:ext uri="{BB962C8B-B14F-4D97-AF65-F5344CB8AC3E}">
        <p14:creationId xmlns:p14="http://schemas.microsoft.com/office/powerpoint/2010/main" val="4234964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633C1-639E-47C9-B28B-12787A67717B}"/>
              </a:ext>
            </a:extLst>
          </p:cNvPr>
          <p:cNvSpPr>
            <a:spLocks noGrp="1"/>
          </p:cNvSpPr>
          <p:nvPr>
            <p:ph type="title"/>
          </p:nvPr>
        </p:nvSpPr>
        <p:spPr/>
        <p:txBody>
          <a:bodyPr/>
          <a:lstStyle/>
          <a:p>
            <a:r>
              <a:rPr lang="en-US" dirty="0"/>
              <a:t>Weakness 3</a:t>
            </a:r>
          </a:p>
        </p:txBody>
      </p:sp>
      <p:sp>
        <p:nvSpPr>
          <p:cNvPr id="3" name="Content Placeholder 2">
            <a:extLst>
              <a:ext uri="{FF2B5EF4-FFF2-40B4-BE49-F238E27FC236}">
                <a16:creationId xmlns:a16="http://schemas.microsoft.com/office/drawing/2014/main" id="{76B3681F-E88C-4812-BB55-54AF5F95C1A3}"/>
              </a:ext>
            </a:extLst>
          </p:cNvPr>
          <p:cNvSpPr>
            <a:spLocks noGrp="1"/>
          </p:cNvSpPr>
          <p:nvPr>
            <p:ph idx="1"/>
          </p:nvPr>
        </p:nvSpPr>
        <p:spPr/>
        <p:txBody>
          <a:bodyPr/>
          <a:lstStyle/>
          <a:p>
            <a:r>
              <a:rPr lang="en-US" dirty="0"/>
              <a:t>Reputation is not equally valuable for everyone.</a:t>
            </a:r>
          </a:p>
          <a:p>
            <a:r>
              <a:rPr lang="en-US" dirty="0"/>
              <a:t>What if some group of people did not value the reputation score and still interact with low image score individuals. </a:t>
            </a:r>
          </a:p>
          <a:p>
            <a:r>
              <a:rPr lang="en-US" dirty="0"/>
              <a:t>The results then would be more interesting to analyze and compare PG &amp; IR and its effectiveness towards solving </a:t>
            </a:r>
            <a:r>
              <a:rPr lang="en-US" dirty="0" err="1"/>
              <a:t>ToC</a:t>
            </a:r>
            <a:r>
              <a:rPr lang="en-US" dirty="0"/>
              <a:t>. </a:t>
            </a:r>
          </a:p>
          <a:p>
            <a:endParaRPr lang="en-US" dirty="0"/>
          </a:p>
        </p:txBody>
      </p:sp>
    </p:spTree>
    <p:extLst>
      <p:ext uri="{BB962C8B-B14F-4D97-AF65-F5344CB8AC3E}">
        <p14:creationId xmlns:p14="http://schemas.microsoft.com/office/powerpoint/2010/main" val="813794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D7DEE-3700-429D-8C98-A76A36622B66}"/>
              </a:ext>
            </a:extLst>
          </p:cNvPr>
          <p:cNvSpPr>
            <a:spLocks noGrp="1"/>
          </p:cNvSpPr>
          <p:nvPr>
            <p:ph type="title"/>
          </p:nvPr>
        </p:nvSpPr>
        <p:spPr/>
        <p:txBody>
          <a:bodyPr/>
          <a:lstStyle/>
          <a:p>
            <a:r>
              <a:rPr lang="en-US" dirty="0"/>
              <a:t>Extension 1</a:t>
            </a:r>
          </a:p>
        </p:txBody>
      </p:sp>
      <p:sp>
        <p:nvSpPr>
          <p:cNvPr id="3" name="Content Placeholder 2">
            <a:extLst>
              <a:ext uri="{FF2B5EF4-FFF2-40B4-BE49-F238E27FC236}">
                <a16:creationId xmlns:a16="http://schemas.microsoft.com/office/drawing/2014/main" id="{59E9FB57-E794-4203-922D-1550F6348181}"/>
              </a:ext>
            </a:extLst>
          </p:cNvPr>
          <p:cNvSpPr>
            <a:spLocks noGrp="1"/>
          </p:cNvSpPr>
          <p:nvPr>
            <p:ph idx="1"/>
          </p:nvPr>
        </p:nvSpPr>
        <p:spPr/>
        <p:txBody>
          <a:bodyPr/>
          <a:lstStyle/>
          <a:p>
            <a:r>
              <a:rPr lang="en-US" dirty="0"/>
              <a:t>Scale this problem to real world social dilemma and see whether we can get similar results or not.</a:t>
            </a:r>
          </a:p>
          <a:p>
            <a:r>
              <a:rPr lang="en-US" dirty="0"/>
              <a:t>The data they used is too small when compared to real world problems.</a:t>
            </a:r>
          </a:p>
          <a:p>
            <a:r>
              <a:rPr lang="en-US" dirty="0"/>
              <a:t>This can lead us where we can say PG &amp; IR would behave same if it is tested on real world social dilemmas where level of cooperation is hard to sustain.</a:t>
            </a:r>
          </a:p>
          <a:p>
            <a:r>
              <a:rPr lang="en-US" dirty="0"/>
              <a:t>Results may be complex then they appear here.</a:t>
            </a:r>
          </a:p>
          <a:p>
            <a:endParaRPr lang="en-US" dirty="0"/>
          </a:p>
          <a:p>
            <a:endParaRPr lang="en-US" dirty="0"/>
          </a:p>
          <a:p>
            <a:endParaRPr lang="en-US" dirty="0"/>
          </a:p>
        </p:txBody>
      </p:sp>
    </p:spTree>
    <p:extLst>
      <p:ext uri="{BB962C8B-B14F-4D97-AF65-F5344CB8AC3E}">
        <p14:creationId xmlns:p14="http://schemas.microsoft.com/office/powerpoint/2010/main" val="131176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EA37C-4370-41E1-8AAA-81A7AD80112C}"/>
              </a:ext>
            </a:extLst>
          </p:cNvPr>
          <p:cNvSpPr>
            <a:spLocks noGrp="1"/>
          </p:cNvSpPr>
          <p:nvPr>
            <p:ph type="title"/>
          </p:nvPr>
        </p:nvSpPr>
        <p:spPr>
          <a:xfrm>
            <a:off x="913795" y="609600"/>
            <a:ext cx="10353762" cy="970450"/>
          </a:xfrm>
        </p:spPr>
        <p:txBody>
          <a:bodyPr/>
          <a:lstStyle/>
          <a:p>
            <a:r>
              <a:rPr lang="en-US" dirty="0"/>
              <a:t>Extension 2</a:t>
            </a:r>
          </a:p>
        </p:txBody>
      </p:sp>
      <p:sp>
        <p:nvSpPr>
          <p:cNvPr id="3" name="Content Placeholder 2">
            <a:extLst>
              <a:ext uri="{FF2B5EF4-FFF2-40B4-BE49-F238E27FC236}">
                <a16:creationId xmlns:a16="http://schemas.microsoft.com/office/drawing/2014/main" id="{D925D0FB-FE07-4A80-A78D-25732A0D0F87}"/>
              </a:ext>
            </a:extLst>
          </p:cNvPr>
          <p:cNvSpPr>
            <a:spLocks noGrp="1"/>
          </p:cNvSpPr>
          <p:nvPr>
            <p:ph idx="1"/>
          </p:nvPr>
        </p:nvSpPr>
        <p:spPr/>
        <p:txBody>
          <a:bodyPr/>
          <a:lstStyle/>
          <a:p>
            <a:r>
              <a:rPr lang="en-US" dirty="0"/>
              <a:t>If Reputation score was not everything.</a:t>
            </a:r>
          </a:p>
          <a:p>
            <a:r>
              <a:rPr lang="en-US" dirty="0"/>
              <a:t>If groups were assigned variable sensitivity to reputation score.</a:t>
            </a:r>
          </a:p>
          <a:p>
            <a:r>
              <a:rPr lang="en-US" dirty="0"/>
              <a:t>Then results would be more interesting to observe and analyze.</a:t>
            </a:r>
          </a:p>
          <a:p>
            <a:r>
              <a:rPr lang="en-US" dirty="0"/>
              <a:t>May be we would get cluster of groups with common donors/receivers which may be directly or indirectly connected to same individual.  </a:t>
            </a:r>
          </a:p>
          <a:p>
            <a:r>
              <a:rPr lang="en-US" dirty="0"/>
              <a:t>This can demonstrate more accurate results of cooperation levels between all the individuals.</a:t>
            </a:r>
          </a:p>
          <a:p>
            <a:endParaRPr lang="en-US" dirty="0"/>
          </a:p>
        </p:txBody>
      </p:sp>
    </p:spTree>
    <p:extLst>
      <p:ext uri="{BB962C8B-B14F-4D97-AF65-F5344CB8AC3E}">
        <p14:creationId xmlns:p14="http://schemas.microsoft.com/office/powerpoint/2010/main" val="37098537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pic>
        <p:nvPicPr>
          <p:cNvPr id="14" name="Picture 13" descr="A screenshot of a cell phone&#10;&#10;Description generated with high confidence">
            <a:extLst>
              <a:ext uri="{FF2B5EF4-FFF2-40B4-BE49-F238E27FC236}">
                <a16:creationId xmlns:a16="http://schemas.microsoft.com/office/drawing/2014/main" id="{C115FFBB-C8EA-4BA2-A5DD-FE37795051B2}"/>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914400" y="1998132"/>
            <a:ext cx="4333632" cy="3521077"/>
          </a:xfrm>
          <a:prstGeom prst="rect">
            <a:avLst/>
          </a:prstGeom>
        </p:spPr>
      </p:pic>
      <p:pic>
        <p:nvPicPr>
          <p:cNvPr id="4" name="Picture 3" descr="A car driving down a busy street filled with lots of traffic&#10;&#10;Description generated with very high confidence">
            <a:extLst>
              <a:ext uri="{FF2B5EF4-FFF2-40B4-BE49-F238E27FC236}">
                <a16:creationId xmlns:a16="http://schemas.microsoft.com/office/drawing/2014/main" id="{C60E16E6-9D64-44C1-B7A2-F54A35FF7FEF}"/>
              </a:ext>
            </a:extLst>
          </p:cNvPr>
          <p:cNvPicPr>
            <a:picLocks noChangeAspect="1"/>
          </p:cNvPicPr>
          <p:nvPr/>
        </p:nvPicPr>
        <p:blipFill rotWithShape="1">
          <a:blip r:embed="rId4">
            <a:extLst>
              <a:ext uri="{28A0092B-C50C-407E-A947-70E740481C1C}">
                <a14:useLocalDpi xmlns:a14="http://schemas.microsoft.com/office/drawing/2010/main" val="0"/>
              </a:ext>
            </a:extLst>
          </a:blip>
          <a:srcRect l="11973" r="4233" b="3"/>
          <a:stretch/>
        </p:blipFill>
        <p:spPr>
          <a:xfrm>
            <a:off x="1046760" y="2129667"/>
            <a:ext cx="4065464" cy="3258006"/>
          </a:xfrm>
          <a:prstGeom prst="rect">
            <a:avLst/>
          </a:prstGeom>
        </p:spPr>
      </p:pic>
      <p:sp>
        <p:nvSpPr>
          <p:cNvPr id="2" name="Title 1">
            <a:extLst>
              <a:ext uri="{FF2B5EF4-FFF2-40B4-BE49-F238E27FC236}">
                <a16:creationId xmlns:a16="http://schemas.microsoft.com/office/drawing/2014/main" id="{A09D2917-B62E-4223-AFD5-AA283F58F889}"/>
              </a:ext>
            </a:extLst>
          </p:cNvPr>
          <p:cNvSpPr>
            <a:spLocks noGrp="1"/>
          </p:cNvSpPr>
          <p:nvPr>
            <p:ph type="title"/>
          </p:nvPr>
        </p:nvSpPr>
        <p:spPr>
          <a:xfrm>
            <a:off x="913795" y="609600"/>
            <a:ext cx="10353762" cy="970450"/>
          </a:xfrm>
        </p:spPr>
        <p:txBody>
          <a:bodyPr>
            <a:normAutofit/>
          </a:bodyPr>
          <a:lstStyle/>
          <a:p>
            <a:r>
              <a:rPr lang="en-US" dirty="0"/>
              <a:t>Extension 3</a:t>
            </a:r>
          </a:p>
        </p:txBody>
      </p:sp>
      <p:sp>
        <p:nvSpPr>
          <p:cNvPr id="3" name="Content Placeholder 2">
            <a:extLst>
              <a:ext uri="{FF2B5EF4-FFF2-40B4-BE49-F238E27FC236}">
                <a16:creationId xmlns:a16="http://schemas.microsoft.com/office/drawing/2014/main" id="{9E0370B1-DE52-44EE-9E10-8CB4CC7BC294}"/>
              </a:ext>
            </a:extLst>
          </p:cNvPr>
          <p:cNvSpPr>
            <a:spLocks noGrp="1"/>
          </p:cNvSpPr>
          <p:nvPr>
            <p:ph idx="1"/>
          </p:nvPr>
        </p:nvSpPr>
        <p:spPr>
          <a:xfrm>
            <a:off x="5722862" y="1732449"/>
            <a:ext cx="5546272" cy="4058751"/>
          </a:xfrm>
        </p:spPr>
        <p:txBody>
          <a:bodyPr anchor="ctr">
            <a:normAutofit/>
          </a:bodyPr>
          <a:lstStyle/>
          <a:p>
            <a:r>
              <a:rPr lang="en-US" b="1" dirty="0"/>
              <a:t>Traffic Congestion can be seen as Public Goods problem.</a:t>
            </a:r>
          </a:p>
          <a:p>
            <a:r>
              <a:rPr lang="en-US" b="1" dirty="0"/>
              <a:t>Government tries to encourage use of public transport and ask to share vehicles (pooling) which can reduce the traffic jams and also the amount of pollution produced.</a:t>
            </a:r>
          </a:p>
          <a:p>
            <a:r>
              <a:rPr lang="en-US" b="1" dirty="0"/>
              <a:t>Here Government acts as Instructor/Examiner who ask for contributions from all its concerned players and which will result in equal benefits to everyone.</a:t>
            </a:r>
          </a:p>
          <a:p>
            <a:endParaRPr lang="en-US" dirty="0"/>
          </a:p>
        </p:txBody>
      </p:sp>
    </p:spTree>
    <p:extLst>
      <p:ext uri="{BB962C8B-B14F-4D97-AF65-F5344CB8AC3E}">
        <p14:creationId xmlns:p14="http://schemas.microsoft.com/office/powerpoint/2010/main" val="280168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A8D526D7-C782-4F65-A21F-A6B40D869B47}"/>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1731964"/>
            <a:ext cx="12192001" cy="5126036"/>
          </a:xfrm>
          <a:prstGeom prst="rect">
            <a:avLst/>
          </a:prstGeom>
          <a:effectLst>
            <a:innerShdw blurRad="63500" dist="50800" dir="16200000">
              <a:prstClr val="black">
                <a:alpha val="50000"/>
              </a:prstClr>
            </a:innerShdw>
          </a:effectLst>
        </p:spPr>
      </p:pic>
      <p:sp>
        <p:nvSpPr>
          <p:cNvPr id="2" name="Title 1">
            <a:extLst>
              <a:ext uri="{FF2B5EF4-FFF2-40B4-BE49-F238E27FC236}">
                <a16:creationId xmlns:a16="http://schemas.microsoft.com/office/drawing/2014/main" id="{8B334C4A-EDB8-4A89-BA4B-42171534A2E3}"/>
              </a:ext>
            </a:extLst>
          </p:cNvPr>
          <p:cNvSpPr>
            <a:spLocks noGrp="1"/>
          </p:cNvSpPr>
          <p:nvPr>
            <p:ph type="title"/>
          </p:nvPr>
        </p:nvSpPr>
        <p:spPr>
          <a:xfrm>
            <a:off x="913795" y="609600"/>
            <a:ext cx="10353762" cy="970450"/>
          </a:xfrm>
        </p:spPr>
        <p:txBody>
          <a:bodyPr>
            <a:normAutofit/>
          </a:bodyPr>
          <a:lstStyle/>
          <a:p>
            <a:r>
              <a:rPr lang="en-US"/>
              <a:t>Road Map</a:t>
            </a:r>
            <a:endParaRPr lang="en-US" dirty="0"/>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868063502"/>
              </p:ext>
            </p:extLst>
          </p:nvPr>
        </p:nvGraphicFramePr>
        <p:xfrm>
          <a:off x="97839" y="768811"/>
          <a:ext cx="11985674" cy="57911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94717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064C0-9C11-47ED-A046-6E18AD2FAFFF}"/>
              </a:ext>
            </a:extLst>
          </p:cNvPr>
          <p:cNvSpPr>
            <a:spLocks noGrp="1"/>
          </p:cNvSpPr>
          <p:nvPr>
            <p:ph type="title"/>
          </p:nvPr>
        </p:nvSpPr>
        <p:spPr/>
        <p:txBody>
          <a:bodyPr/>
          <a:lstStyle/>
          <a:p>
            <a:r>
              <a:rPr lang="en-US" dirty="0"/>
              <a:t>Tragedy of Commons in Brief</a:t>
            </a:r>
          </a:p>
        </p:txBody>
      </p:sp>
      <p:pic>
        <p:nvPicPr>
          <p:cNvPr id="4" name="The Tragedy of the Commons">
            <a:hlinkClick r:id="" action="ppaction://media"/>
            <a:extLst>
              <a:ext uri="{FF2B5EF4-FFF2-40B4-BE49-F238E27FC236}">
                <a16:creationId xmlns:a16="http://schemas.microsoft.com/office/drawing/2014/main" id="{C2968B5A-DA13-4CA8-9ED7-B59C4FACDE3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82850" y="1633487"/>
            <a:ext cx="7216775" cy="4059237"/>
          </a:xfrm>
        </p:spPr>
      </p:pic>
    </p:spTree>
    <p:extLst>
      <p:ext uri="{BB962C8B-B14F-4D97-AF65-F5344CB8AC3E}">
        <p14:creationId xmlns:p14="http://schemas.microsoft.com/office/powerpoint/2010/main" val="13757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1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C78B1-5E8B-4E35-998C-31CE5B1CD3A2}"/>
              </a:ext>
            </a:extLst>
          </p:cNvPr>
          <p:cNvSpPr>
            <a:spLocks noGrp="1"/>
          </p:cNvSpPr>
          <p:nvPr>
            <p:ph type="title"/>
          </p:nvPr>
        </p:nvSpPr>
        <p:spPr>
          <a:xfrm>
            <a:off x="913795" y="609600"/>
            <a:ext cx="10353762" cy="5678658"/>
          </a:xfrm>
        </p:spPr>
        <p:txBody>
          <a:bodyPr>
            <a:normAutofit/>
          </a:bodyPr>
          <a:lstStyle/>
          <a:p>
            <a:r>
              <a:rPr lang="en-US" dirty="0"/>
              <a:t>Thank You!!!</a:t>
            </a:r>
            <a:br>
              <a:rPr lang="en-US" dirty="0"/>
            </a:br>
            <a:br>
              <a:rPr lang="en-US" dirty="0"/>
            </a:br>
            <a:r>
              <a:rPr lang="en-US" sz="8800" dirty="0"/>
              <a:t>?</a:t>
            </a:r>
            <a:endParaRPr lang="en-US" dirty="0"/>
          </a:p>
        </p:txBody>
      </p:sp>
    </p:spTree>
    <p:extLst>
      <p:ext uri="{BB962C8B-B14F-4D97-AF65-F5344CB8AC3E}">
        <p14:creationId xmlns:p14="http://schemas.microsoft.com/office/powerpoint/2010/main" val="97714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pic>
        <p:nvPicPr>
          <p:cNvPr id="12" name="Picture 9" descr="A screenshot of a cell phone&#10;&#10;Description generated with high confidence">
            <a:extLst>
              <a:ext uri="{FF2B5EF4-FFF2-40B4-BE49-F238E27FC236}">
                <a16:creationId xmlns:a16="http://schemas.microsoft.com/office/drawing/2014/main" id="{B577D423-FE81-4236-89DE-39776B81094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680641" y="609599"/>
            <a:ext cx="6889687" cy="5273675"/>
          </a:xfrm>
          <a:prstGeom prst="rect">
            <a:avLst/>
          </a:prstGeom>
        </p:spPr>
      </p:pic>
      <p:sp>
        <p:nvSpPr>
          <p:cNvPr id="2" name="Title 1">
            <a:extLst>
              <a:ext uri="{FF2B5EF4-FFF2-40B4-BE49-F238E27FC236}">
                <a16:creationId xmlns:a16="http://schemas.microsoft.com/office/drawing/2014/main" id="{BA3581C3-F70D-4525-B1D3-8CEC3F53A3DC}"/>
              </a:ext>
            </a:extLst>
          </p:cNvPr>
          <p:cNvSpPr>
            <a:spLocks noGrp="1"/>
          </p:cNvSpPr>
          <p:nvPr>
            <p:ph type="title"/>
          </p:nvPr>
        </p:nvSpPr>
        <p:spPr>
          <a:xfrm>
            <a:off x="633743" y="609599"/>
            <a:ext cx="3413156" cy="5273675"/>
          </a:xfrm>
        </p:spPr>
        <p:txBody>
          <a:bodyPr>
            <a:normAutofit/>
          </a:bodyPr>
          <a:lstStyle/>
          <a:p>
            <a:r>
              <a:rPr lang="en-US" dirty="0"/>
              <a:t>Motivation</a:t>
            </a:r>
          </a:p>
        </p:txBody>
      </p:sp>
      <p:graphicFrame>
        <p:nvGraphicFramePr>
          <p:cNvPr id="13" name="Content Placeholder 2"/>
          <p:cNvGraphicFramePr>
            <a:graphicFrameLocks noGrp="1"/>
          </p:cNvGraphicFramePr>
          <p:nvPr>
            <p:ph idx="1"/>
            <p:extLst>
              <p:ext uri="{D42A27DB-BD31-4B8C-83A1-F6EECF244321}">
                <p14:modId xmlns:p14="http://schemas.microsoft.com/office/powerpoint/2010/main" val="1329609756"/>
              </p:ext>
            </p:extLst>
          </p:nvPr>
        </p:nvGraphicFramePr>
        <p:xfrm>
          <a:off x="4958257" y="887213"/>
          <a:ext cx="6309300" cy="47184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68386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29A74-294A-4E80-856B-505AA0504A17}"/>
              </a:ext>
            </a:extLst>
          </p:cNvPr>
          <p:cNvSpPr>
            <a:spLocks noGrp="1"/>
          </p:cNvSpPr>
          <p:nvPr>
            <p:ph type="title"/>
          </p:nvPr>
        </p:nvSpPr>
        <p:spPr>
          <a:xfrm>
            <a:off x="913795" y="609600"/>
            <a:ext cx="10353762" cy="970450"/>
          </a:xfrm>
        </p:spPr>
        <p:txBody>
          <a:bodyPr>
            <a:normAutofit/>
          </a:bodyPr>
          <a:lstStyle/>
          <a:p>
            <a:r>
              <a:rPr lang="en-US" dirty="0"/>
              <a:t>Goal</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3127511706"/>
              </p:ext>
            </p:extLst>
          </p:nvPr>
        </p:nvGraphicFramePr>
        <p:xfrm>
          <a:off x="914400" y="1731963"/>
          <a:ext cx="10353675" cy="4059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01708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870E3-88E1-4AAB-BF99-5A02F739F3D6}"/>
              </a:ext>
            </a:extLst>
          </p:cNvPr>
          <p:cNvSpPr>
            <a:spLocks noGrp="1"/>
          </p:cNvSpPr>
          <p:nvPr>
            <p:ph type="title"/>
          </p:nvPr>
        </p:nvSpPr>
        <p:spPr/>
        <p:txBody>
          <a:bodyPr/>
          <a:lstStyle/>
          <a:p>
            <a:r>
              <a:rPr lang="en-US" dirty="0"/>
              <a:t>Method:- Indirect reciprocity</a:t>
            </a:r>
          </a:p>
        </p:txBody>
      </p:sp>
      <p:sp>
        <p:nvSpPr>
          <p:cNvPr id="3" name="Content Placeholder 2">
            <a:extLst>
              <a:ext uri="{FF2B5EF4-FFF2-40B4-BE49-F238E27FC236}">
                <a16:creationId xmlns:a16="http://schemas.microsoft.com/office/drawing/2014/main" id="{F512E28B-71DD-4569-9FB0-6C172BAF918A}"/>
              </a:ext>
            </a:extLst>
          </p:cNvPr>
          <p:cNvSpPr>
            <a:spLocks noGrp="1"/>
          </p:cNvSpPr>
          <p:nvPr>
            <p:ph idx="1"/>
          </p:nvPr>
        </p:nvSpPr>
        <p:spPr/>
        <p:txBody>
          <a:bodyPr/>
          <a:lstStyle/>
          <a:p>
            <a:r>
              <a:rPr lang="en-US" dirty="0"/>
              <a:t>Players are anonymous and assigned a pseudo name.</a:t>
            </a:r>
          </a:p>
          <a:p>
            <a:r>
              <a:rPr lang="en-US" dirty="0"/>
              <a:t>Simulation was done for 20 rounds.</a:t>
            </a:r>
          </a:p>
          <a:p>
            <a:r>
              <a:rPr lang="en-US" dirty="0"/>
              <a:t>Subjects are partitioned by opaque partitions.</a:t>
            </a:r>
          </a:p>
          <a:p>
            <a:r>
              <a:rPr lang="en-US" dirty="0"/>
              <a:t>Communicated decisions with silent(piezo) switches.</a:t>
            </a:r>
          </a:p>
          <a:p>
            <a:r>
              <a:rPr lang="en-US" dirty="0"/>
              <a:t>A person can be a potential donor or receiver.</a:t>
            </a:r>
          </a:p>
          <a:p>
            <a:endParaRPr lang="en-US" dirty="0"/>
          </a:p>
          <a:p>
            <a:endParaRPr lang="en-US" dirty="0"/>
          </a:p>
        </p:txBody>
      </p:sp>
      <p:pic>
        <p:nvPicPr>
          <p:cNvPr id="15" name="Graphic 14" descr="Man">
            <a:extLst>
              <a:ext uri="{FF2B5EF4-FFF2-40B4-BE49-F238E27FC236}">
                <a16:creationId xmlns:a16="http://schemas.microsoft.com/office/drawing/2014/main" id="{4572AA4C-EB91-41E2-8DC3-723BCE1C88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3795" y="4561450"/>
            <a:ext cx="914400" cy="914400"/>
          </a:xfrm>
          <a:prstGeom prst="rect">
            <a:avLst/>
          </a:prstGeom>
        </p:spPr>
      </p:pic>
      <p:pic>
        <p:nvPicPr>
          <p:cNvPr id="17" name="Graphic 16" descr="Tablet">
            <a:extLst>
              <a:ext uri="{FF2B5EF4-FFF2-40B4-BE49-F238E27FC236}">
                <a16:creationId xmlns:a16="http://schemas.microsoft.com/office/drawing/2014/main" id="{FC1852D2-C123-41A7-AC88-F28A0D7C0F9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57643" y="4028051"/>
            <a:ext cx="914400" cy="914400"/>
          </a:xfrm>
          <a:prstGeom prst="rect">
            <a:avLst/>
          </a:prstGeom>
        </p:spPr>
      </p:pic>
      <p:pic>
        <p:nvPicPr>
          <p:cNvPr id="19" name="Graphic 18" descr="Woman">
            <a:extLst>
              <a:ext uri="{FF2B5EF4-FFF2-40B4-BE49-F238E27FC236}">
                <a16:creationId xmlns:a16="http://schemas.microsoft.com/office/drawing/2014/main" id="{5253E71F-A48F-4799-B79C-58387E8170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86789" y="4561450"/>
            <a:ext cx="914400" cy="914400"/>
          </a:xfrm>
          <a:prstGeom prst="rect">
            <a:avLst/>
          </a:prstGeom>
        </p:spPr>
      </p:pic>
      <p:sp>
        <p:nvSpPr>
          <p:cNvPr id="20" name="TextBox 19">
            <a:extLst>
              <a:ext uri="{FF2B5EF4-FFF2-40B4-BE49-F238E27FC236}">
                <a16:creationId xmlns:a16="http://schemas.microsoft.com/office/drawing/2014/main" id="{9E0A48AE-0153-468B-BE77-8CB089D0F974}"/>
              </a:ext>
            </a:extLst>
          </p:cNvPr>
          <p:cNvSpPr txBox="1"/>
          <p:nvPr/>
        </p:nvSpPr>
        <p:spPr>
          <a:xfrm>
            <a:off x="1195754" y="5503901"/>
            <a:ext cx="461889" cy="369332"/>
          </a:xfrm>
          <a:prstGeom prst="rect">
            <a:avLst/>
          </a:prstGeom>
          <a:noFill/>
        </p:spPr>
        <p:txBody>
          <a:bodyPr wrap="square" rtlCol="0">
            <a:spAutoFit/>
          </a:bodyPr>
          <a:lstStyle/>
          <a:p>
            <a:r>
              <a:rPr lang="en-US" dirty="0"/>
              <a:t>A</a:t>
            </a:r>
          </a:p>
        </p:txBody>
      </p:sp>
      <p:sp>
        <p:nvSpPr>
          <p:cNvPr id="21" name="TextBox 20">
            <a:extLst>
              <a:ext uri="{FF2B5EF4-FFF2-40B4-BE49-F238E27FC236}">
                <a16:creationId xmlns:a16="http://schemas.microsoft.com/office/drawing/2014/main" id="{8655F6E7-80D0-49FF-85A0-79B648013B31}"/>
              </a:ext>
            </a:extLst>
          </p:cNvPr>
          <p:cNvSpPr txBox="1"/>
          <p:nvPr/>
        </p:nvSpPr>
        <p:spPr>
          <a:xfrm>
            <a:off x="2711518" y="5503901"/>
            <a:ext cx="461889" cy="369332"/>
          </a:xfrm>
          <a:prstGeom prst="rect">
            <a:avLst/>
          </a:prstGeom>
          <a:noFill/>
        </p:spPr>
        <p:txBody>
          <a:bodyPr wrap="square" rtlCol="0">
            <a:spAutoFit/>
          </a:bodyPr>
          <a:lstStyle/>
          <a:p>
            <a:r>
              <a:rPr lang="en-US" dirty="0"/>
              <a:t>B</a:t>
            </a:r>
          </a:p>
        </p:txBody>
      </p:sp>
      <p:cxnSp>
        <p:nvCxnSpPr>
          <p:cNvPr id="23" name="Straight Arrow Connector 22">
            <a:extLst>
              <a:ext uri="{FF2B5EF4-FFF2-40B4-BE49-F238E27FC236}">
                <a16:creationId xmlns:a16="http://schemas.microsoft.com/office/drawing/2014/main" id="{A73DDADD-D12B-44BB-AC2B-D7AA5A4CD56E}"/>
              </a:ext>
            </a:extLst>
          </p:cNvPr>
          <p:cNvCxnSpPr>
            <a:stCxn id="15" idx="3"/>
          </p:cNvCxnSpPr>
          <p:nvPr/>
        </p:nvCxnSpPr>
        <p:spPr>
          <a:xfrm>
            <a:off x="1828195" y="5018650"/>
            <a:ext cx="7438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185DB7A-9960-481B-923A-33BC5E09A12F}"/>
              </a:ext>
            </a:extLst>
          </p:cNvPr>
          <p:cNvSpPr txBox="1"/>
          <p:nvPr/>
        </p:nvSpPr>
        <p:spPr>
          <a:xfrm>
            <a:off x="1866534" y="5067246"/>
            <a:ext cx="667170" cy="369332"/>
          </a:xfrm>
          <a:prstGeom prst="rect">
            <a:avLst/>
          </a:prstGeom>
          <a:noFill/>
        </p:spPr>
        <p:txBody>
          <a:bodyPr wrap="none" rtlCol="0">
            <a:spAutoFit/>
          </a:bodyPr>
          <a:lstStyle/>
          <a:p>
            <a:r>
              <a:rPr lang="en-US" dirty="0"/>
              <a:t>Y/N</a:t>
            </a:r>
          </a:p>
        </p:txBody>
      </p:sp>
      <p:graphicFrame>
        <p:nvGraphicFramePr>
          <p:cNvPr id="25" name="Table 24">
            <a:extLst>
              <a:ext uri="{FF2B5EF4-FFF2-40B4-BE49-F238E27FC236}">
                <a16:creationId xmlns:a16="http://schemas.microsoft.com/office/drawing/2014/main" id="{23B1669A-734F-4939-B320-7F3A2432648B}"/>
              </a:ext>
            </a:extLst>
          </p:cNvPr>
          <p:cNvGraphicFramePr>
            <a:graphicFrameLocks noGrp="1"/>
          </p:cNvGraphicFramePr>
          <p:nvPr>
            <p:extLst>
              <p:ext uri="{D42A27DB-BD31-4B8C-83A1-F6EECF244321}">
                <p14:modId xmlns:p14="http://schemas.microsoft.com/office/powerpoint/2010/main" val="1674971604"/>
              </p:ext>
            </p:extLst>
          </p:nvPr>
        </p:nvGraphicFramePr>
        <p:xfrm>
          <a:off x="3698152" y="4462390"/>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54145524"/>
                    </a:ext>
                  </a:extLst>
                </a:gridCol>
                <a:gridCol w="2709333">
                  <a:extLst>
                    <a:ext uri="{9D8B030D-6E8A-4147-A177-3AD203B41FA5}">
                      <a16:colId xmlns:a16="http://schemas.microsoft.com/office/drawing/2014/main" val="1051519660"/>
                    </a:ext>
                  </a:extLst>
                </a:gridCol>
                <a:gridCol w="2709333">
                  <a:extLst>
                    <a:ext uri="{9D8B030D-6E8A-4147-A177-3AD203B41FA5}">
                      <a16:colId xmlns:a16="http://schemas.microsoft.com/office/drawing/2014/main" val="520638641"/>
                    </a:ext>
                  </a:extLst>
                </a:gridCol>
              </a:tblGrid>
              <a:tr h="370840">
                <a:tc>
                  <a:txBody>
                    <a:bodyPr/>
                    <a:lstStyle/>
                    <a:p>
                      <a:r>
                        <a:rPr lang="en-US" dirty="0"/>
                        <a:t>Subject/Amount</a:t>
                      </a:r>
                    </a:p>
                  </a:txBody>
                  <a:tcPr/>
                </a:tc>
                <a:tc>
                  <a:txBody>
                    <a:bodyPr/>
                    <a:lstStyle/>
                    <a:p>
                      <a:r>
                        <a:rPr lang="en-US" dirty="0"/>
                        <a:t>A</a:t>
                      </a:r>
                    </a:p>
                  </a:txBody>
                  <a:tcPr/>
                </a:tc>
                <a:tc>
                  <a:txBody>
                    <a:bodyPr/>
                    <a:lstStyle/>
                    <a:p>
                      <a:r>
                        <a:rPr lang="en-US" dirty="0"/>
                        <a:t>B</a:t>
                      </a:r>
                    </a:p>
                  </a:txBody>
                  <a:tcPr/>
                </a:tc>
                <a:extLst>
                  <a:ext uri="{0D108BD9-81ED-4DB2-BD59-A6C34878D82A}">
                    <a16:rowId xmlns:a16="http://schemas.microsoft.com/office/drawing/2014/main" val="3244261700"/>
                  </a:ext>
                </a:extLst>
              </a:tr>
              <a:tr h="370840">
                <a:tc>
                  <a:txBody>
                    <a:bodyPr/>
                    <a:lstStyle/>
                    <a:p>
                      <a:r>
                        <a:rPr lang="en-US" dirty="0"/>
                        <a:t>Y</a:t>
                      </a:r>
                    </a:p>
                  </a:txBody>
                  <a:tcPr/>
                </a:tc>
                <a:tc>
                  <a:txBody>
                    <a:bodyPr/>
                    <a:lstStyle/>
                    <a:p>
                      <a:r>
                        <a:rPr lang="en-US" dirty="0"/>
                        <a:t>-2.50 loss (donor)</a:t>
                      </a:r>
                    </a:p>
                  </a:txBody>
                  <a:tcPr/>
                </a:tc>
                <a:tc>
                  <a:txBody>
                    <a:bodyPr/>
                    <a:lstStyle/>
                    <a:p>
                      <a:r>
                        <a:rPr lang="en-US" dirty="0"/>
                        <a:t>4.0 gain (receiver)</a:t>
                      </a:r>
                    </a:p>
                  </a:txBody>
                  <a:tcPr/>
                </a:tc>
                <a:extLst>
                  <a:ext uri="{0D108BD9-81ED-4DB2-BD59-A6C34878D82A}">
                    <a16:rowId xmlns:a16="http://schemas.microsoft.com/office/drawing/2014/main" val="699799394"/>
                  </a:ext>
                </a:extLst>
              </a:tr>
              <a:tr h="370840">
                <a:tc>
                  <a:txBody>
                    <a:bodyPr/>
                    <a:lstStyle/>
                    <a:p>
                      <a:r>
                        <a:rPr lang="en-US" dirty="0"/>
                        <a:t>N</a:t>
                      </a:r>
                    </a:p>
                  </a:txBody>
                  <a:tcPr/>
                </a:tc>
                <a:tc>
                  <a:txBody>
                    <a:bodyPr/>
                    <a:lstStyle/>
                    <a:p>
                      <a:r>
                        <a:rPr lang="en-US" dirty="0"/>
                        <a:t>No loss</a:t>
                      </a:r>
                    </a:p>
                  </a:txBody>
                  <a:tcPr/>
                </a:tc>
                <a:tc>
                  <a:txBody>
                    <a:bodyPr/>
                    <a:lstStyle/>
                    <a:p>
                      <a:r>
                        <a:rPr lang="en-US" dirty="0"/>
                        <a:t>No gain</a:t>
                      </a:r>
                    </a:p>
                  </a:txBody>
                  <a:tcPr/>
                </a:tc>
                <a:extLst>
                  <a:ext uri="{0D108BD9-81ED-4DB2-BD59-A6C34878D82A}">
                    <a16:rowId xmlns:a16="http://schemas.microsoft.com/office/drawing/2014/main" val="843520606"/>
                  </a:ext>
                </a:extLst>
              </a:tr>
            </a:tbl>
          </a:graphicData>
        </a:graphic>
      </p:graphicFrame>
      <p:cxnSp>
        <p:nvCxnSpPr>
          <p:cNvPr id="5" name="Straight Arrow Connector 4">
            <a:extLst>
              <a:ext uri="{FF2B5EF4-FFF2-40B4-BE49-F238E27FC236}">
                <a16:creationId xmlns:a16="http://schemas.microsoft.com/office/drawing/2014/main" id="{A35DC501-6E23-4006-9F1E-1B35547C371C}"/>
              </a:ext>
            </a:extLst>
          </p:cNvPr>
          <p:cNvCxnSpPr>
            <a:endCxn id="25" idx="2"/>
          </p:cNvCxnSpPr>
          <p:nvPr/>
        </p:nvCxnSpPr>
        <p:spPr>
          <a:xfrm flipH="1" flipV="1">
            <a:off x="7762151" y="5574910"/>
            <a:ext cx="1198969" cy="600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8E1CBC9-F064-4EB2-A39D-5E3085EE6392}"/>
              </a:ext>
            </a:extLst>
          </p:cNvPr>
          <p:cNvCxnSpPr/>
          <p:nvPr/>
        </p:nvCxnSpPr>
        <p:spPr>
          <a:xfrm flipV="1">
            <a:off x="8961120" y="5574910"/>
            <a:ext cx="1266092" cy="600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Diagonal Corners Rounded 9">
            <a:extLst>
              <a:ext uri="{FF2B5EF4-FFF2-40B4-BE49-F238E27FC236}">
                <a16:creationId xmlns:a16="http://schemas.microsoft.com/office/drawing/2014/main" id="{78F15936-286F-477E-9224-C1EAE749F361}"/>
              </a:ext>
            </a:extLst>
          </p:cNvPr>
          <p:cNvSpPr/>
          <p:nvPr/>
        </p:nvSpPr>
        <p:spPr>
          <a:xfrm>
            <a:off x="3608968" y="6137030"/>
            <a:ext cx="8567225" cy="682283"/>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Image score of A reduces, leads to less chance to become a Potential </a:t>
            </a:r>
            <a:r>
              <a:rPr lang="en-US" dirty="0" err="1"/>
              <a:t>Reciever</a:t>
            </a:r>
            <a:r>
              <a:rPr lang="en-US" dirty="0"/>
              <a:t> </a:t>
            </a:r>
          </a:p>
          <a:p>
            <a:pPr algn="ctr"/>
            <a:endParaRPr lang="en-US" dirty="0"/>
          </a:p>
        </p:txBody>
      </p:sp>
    </p:spTree>
    <p:extLst>
      <p:ext uri="{BB962C8B-B14F-4D97-AF65-F5344CB8AC3E}">
        <p14:creationId xmlns:p14="http://schemas.microsoft.com/office/powerpoint/2010/main" val="2148712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1000"/>
                                        <p:tgtEl>
                                          <p:spTgt spid="21"/>
                                        </p:tgtEl>
                                      </p:cBhvr>
                                    </p:animEffect>
                                    <p:anim calcmode="lin" valueType="num">
                                      <p:cBhvr>
                                        <p:cTn id="32" dur="1000" fill="hold"/>
                                        <p:tgtEl>
                                          <p:spTgt spid="21"/>
                                        </p:tgtEl>
                                        <p:attrNameLst>
                                          <p:attrName>ppt_x</p:attrName>
                                        </p:attrNameLst>
                                      </p:cBhvr>
                                      <p:tavLst>
                                        <p:tav tm="0">
                                          <p:val>
                                            <p:strVal val="#ppt_x"/>
                                          </p:val>
                                        </p:tav>
                                        <p:tav tm="100000">
                                          <p:val>
                                            <p:strVal val="#ppt_x"/>
                                          </p:val>
                                        </p:tav>
                                      </p:tavLst>
                                    </p:anim>
                                    <p:anim calcmode="lin" valueType="num">
                                      <p:cBhvr>
                                        <p:cTn id="3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4"/>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down)">
                                      <p:cBhvr>
                                        <p:cTn id="44" dur="500"/>
                                        <p:tgtEl>
                                          <p:spTgt spid="25"/>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1000"/>
                                        <p:tgtEl>
                                          <p:spTgt spid="5"/>
                                        </p:tgtEl>
                                      </p:cBhvr>
                                    </p:animEffect>
                                    <p:anim calcmode="lin" valueType="num">
                                      <p:cBhvr>
                                        <p:cTn id="50" dur="1000" fill="hold"/>
                                        <p:tgtEl>
                                          <p:spTgt spid="5"/>
                                        </p:tgtEl>
                                        <p:attrNameLst>
                                          <p:attrName>ppt_x</p:attrName>
                                        </p:attrNameLst>
                                      </p:cBhvr>
                                      <p:tavLst>
                                        <p:tav tm="0">
                                          <p:val>
                                            <p:strVal val="#ppt_x"/>
                                          </p:val>
                                        </p:tav>
                                        <p:tav tm="100000">
                                          <p:val>
                                            <p:strVal val="#ppt_x"/>
                                          </p:val>
                                        </p:tav>
                                      </p:tavLst>
                                    </p:anim>
                                    <p:anim calcmode="lin" valueType="num">
                                      <p:cBhvr>
                                        <p:cTn id="51" dur="1000" fill="hold"/>
                                        <p:tgtEl>
                                          <p:spTgt spid="5"/>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1000"/>
                                        <p:tgtEl>
                                          <p:spTgt spid="7"/>
                                        </p:tgtEl>
                                      </p:cBhvr>
                                    </p:animEffect>
                                    <p:anim calcmode="lin" valueType="num">
                                      <p:cBhvr>
                                        <p:cTn id="55" dur="1000" fill="hold"/>
                                        <p:tgtEl>
                                          <p:spTgt spid="7"/>
                                        </p:tgtEl>
                                        <p:attrNameLst>
                                          <p:attrName>ppt_x</p:attrName>
                                        </p:attrNameLst>
                                      </p:cBhvr>
                                      <p:tavLst>
                                        <p:tav tm="0">
                                          <p:val>
                                            <p:strVal val="#ppt_x"/>
                                          </p:val>
                                        </p:tav>
                                        <p:tav tm="100000">
                                          <p:val>
                                            <p:strVal val="#ppt_x"/>
                                          </p:val>
                                        </p:tav>
                                      </p:tavLst>
                                    </p:anim>
                                    <p:anim calcmode="lin" valueType="num">
                                      <p:cBhvr>
                                        <p:cTn id="5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1000"/>
                                        <p:tgtEl>
                                          <p:spTgt spid="10"/>
                                        </p:tgtEl>
                                      </p:cBhvr>
                                    </p:animEffect>
                                    <p:anim calcmode="lin" valueType="num">
                                      <p:cBhvr>
                                        <p:cTn id="62" dur="1000" fill="hold"/>
                                        <p:tgtEl>
                                          <p:spTgt spid="10"/>
                                        </p:tgtEl>
                                        <p:attrNameLst>
                                          <p:attrName>ppt_x</p:attrName>
                                        </p:attrNameLst>
                                      </p:cBhvr>
                                      <p:tavLst>
                                        <p:tav tm="0">
                                          <p:val>
                                            <p:strVal val="#ppt_x"/>
                                          </p:val>
                                        </p:tav>
                                        <p:tav tm="100000">
                                          <p:val>
                                            <p:strVal val="#ppt_x"/>
                                          </p:val>
                                        </p:tav>
                                      </p:tavLst>
                                    </p:anim>
                                    <p:anim calcmode="lin" valueType="num">
                                      <p:cBhvr>
                                        <p:cTn id="6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4" grpId="0"/>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2F5F1-967E-4D2B-907E-A05FE4677778}"/>
              </a:ext>
            </a:extLst>
          </p:cNvPr>
          <p:cNvSpPr>
            <a:spLocks noGrp="1"/>
          </p:cNvSpPr>
          <p:nvPr>
            <p:ph type="title"/>
          </p:nvPr>
        </p:nvSpPr>
        <p:spPr/>
        <p:txBody>
          <a:bodyPr/>
          <a:lstStyle/>
          <a:p>
            <a:r>
              <a:rPr lang="en-US" dirty="0"/>
              <a:t>Method:- Public Goods</a:t>
            </a:r>
          </a:p>
        </p:txBody>
      </p:sp>
      <p:graphicFrame>
        <p:nvGraphicFramePr>
          <p:cNvPr id="6" name="Content Placeholder 5">
            <a:extLst>
              <a:ext uri="{FF2B5EF4-FFF2-40B4-BE49-F238E27FC236}">
                <a16:creationId xmlns:a16="http://schemas.microsoft.com/office/drawing/2014/main" id="{C34A07DA-B87F-4F9C-89CD-08BF629F668A}"/>
              </a:ext>
            </a:extLst>
          </p:cNvPr>
          <p:cNvGraphicFramePr>
            <a:graphicFrameLocks noGrp="1"/>
          </p:cNvGraphicFramePr>
          <p:nvPr>
            <p:ph idx="1"/>
            <p:extLst>
              <p:ext uri="{D42A27DB-BD31-4B8C-83A1-F6EECF244321}">
                <p14:modId xmlns:p14="http://schemas.microsoft.com/office/powerpoint/2010/main" val="2859984610"/>
              </p:ext>
            </p:extLst>
          </p:nvPr>
        </p:nvGraphicFramePr>
        <p:xfrm>
          <a:off x="618343" y="1842868"/>
          <a:ext cx="10944665" cy="44407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26236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99D76-D582-410D-A109-0BC251C5A114}"/>
              </a:ext>
            </a:extLst>
          </p:cNvPr>
          <p:cNvSpPr>
            <a:spLocks noGrp="1"/>
          </p:cNvSpPr>
          <p:nvPr>
            <p:ph type="title"/>
          </p:nvPr>
        </p:nvSpPr>
        <p:spPr/>
        <p:txBody>
          <a:bodyPr/>
          <a:lstStyle/>
          <a:p>
            <a:r>
              <a:rPr lang="en-US" dirty="0"/>
              <a:t>Method:- Model for Public Goods</a:t>
            </a:r>
          </a:p>
        </p:txBody>
      </p:sp>
      <p:pic>
        <p:nvPicPr>
          <p:cNvPr id="5" name="Content Placeholder 4" descr="Life ring">
            <a:extLst>
              <a:ext uri="{FF2B5EF4-FFF2-40B4-BE49-F238E27FC236}">
                <a16:creationId xmlns:a16="http://schemas.microsoft.com/office/drawing/2014/main" id="{6715D2B0-B9EC-4DC2-89EC-D12A66F1CF4A}"/>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8129" y="3917073"/>
            <a:ext cx="2384548" cy="2384548"/>
          </a:xfrm>
        </p:spPr>
      </p:pic>
      <p:sp>
        <p:nvSpPr>
          <p:cNvPr id="6" name="TextBox 5">
            <a:extLst>
              <a:ext uri="{FF2B5EF4-FFF2-40B4-BE49-F238E27FC236}">
                <a16:creationId xmlns:a16="http://schemas.microsoft.com/office/drawing/2014/main" id="{72F5A5AA-1E1B-44A6-8B27-BB6DB5F77794}"/>
              </a:ext>
            </a:extLst>
          </p:cNvPr>
          <p:cNvSpPr txBox="1"/>
          <p:nvPr/>
        </p:nvSpPr>
        <p:spPr>
          <a:xfrm>
            <a:off x="3308074" y="4861655"/>
            <a:ext cx="562708" cy="369332"/>
          </a:xfrm>
          <a:prstGeom prst="rect">
            <a:avLst/>
          </a:prstGeom>
          <a:noFill/>
        </p:spPr>
        <p:txBody>
          <a:bodyPr wrap="square" rtlCol="0">
            <a:spAutoFit/>
          </a:bodyPr>
          <a:lstStyle/>
          <a:p>
            <a:r>
              <a:rPr lang="en-US" dirty="0"/>
              <a:t>Q</a:t>
            </a:r>
          </a:p>
        </p:txBody>
      </p:sp>
      <p:sp>
        <p:nvSpPr>
          <p:cNvPr id="7" name="TextBox 6">
            <a:extLst>
              <a:ext uri="{FF2B5EF4-FFF2-40B4-BE49-F238E27FC236}">
                <a16:creationId xmlns:a16="http://schemas.microsoft.com/office/drawing/2014/main" id="{C7E853BB-E351-48BA-8B6B-400F9FAC99A9}"/>
              </a:ext>
            </a:extLst>
          </p:cNvPr>
          <p:cNvSpPr txBox="1"/>
          <p:nvPr/>
        </p:nvSpPr>
        <p:spPr>
          <a:xfrm>
            <a:off x="2169726" y="6116955"/>
            <a:ext cx="562708" cy="369332"/>
          </a:xfrm>
          <a:prstGeom prst="rect">
            <a:avLst/>
          </a:prstGeom>
          <a:noFill/>
        </p:spPr>
        <p:txBody>
          <a:bodyPr wrap="square" rtlCol="0">
            <a:spAutoFit/>
          </a:bodyPr>
          <a:lstStyle/>
          <a:p>
            <a:r>
              <a:rPr lang="en-US" dirty="0"/>
              <a:t>R</a:t>
            </a:r>
          </a:p>
        </p:txBody>
      </p:sp>
      <p:sp>
        <p:nvSpPr>
          <p:cNvPr id="8" name="TextBox 7">
            <a:extLst>
              <a:ext uri="{FF2B5EF4-FFF2-40B4-BE49-F238E27FC236}">
                <a16:creationId xmlns:a16="http://schemas.microsoft.com/office/drawing/2014/main" id="{3B72909D-0C1A-4E97-A6A1-92B92E6978D1}"/>
              </a:ext>
            </a:extLst>
          </p:cNvPr>
          <p:cNvSpPr txBox="1"/>
          <p:nvPr/>
        </p:nvSpPr>
        <p:spPr>
          <a:xfrm>
            <a:off x="2169726" y="3732407"/>
            <a:ext cx="562708" cy="369332"/>
          </a:xfrm>
          <a:prstGeom prst="rect">
            <a:avLst/>
          </a:prstGeom>
          <a:noFill/>
        </p:spPr>
        <p:txBody>
          <a:bodyPr wrap="square" rtlCol="0">
            <a:spAutoFit/>
          </a:bodyPr>
          <a:lstStyle/>
          <a:p>
            <a:r>
              <a:rPr lang="en-US" dirty="0"/>
              <a:t>P</a:t>
            </a:r>
          </a:p>
        </p:txBody>
      </p:sp>
      <p:sp>
        <p:nvSpPr>
          <p:cNvPr id="9" name="TextBox 8">
            <a:extLst>
              <a:ext uri="{FF2B5EF4-FFF2-40B4-BE49-F238E27FC236}">
                <a16:creationId xmlns:a16="http://schemas.microsoft.com/office/drawing/2014/main" id="{59212E0D-C882-41F9-8B80-1E50009536C1}"/>
              </a:ext>
            </a:extLst>
          </p:cNvPr>
          <p:cNvSpPr txBox="1"/>
          <p:nvPr/>
        </p:nvSpPr>
        <p:spPr>
          <a:xfrm>
            <a:off x="967543" y="4891771"/>
            <a:ext cx="562708" cy="369332"/>
          </a:xfrm>
          <a:prstGeom prst="rect">
            <a:avLst/>
          </a:prstGeom>
          <a:noFill/>
        </p:spPr>
        <p:txBody>
          <a:bodyPr wrap="square" rtlCol="0">
            <a:spAutoFit/>
          </a:bodyPr>
          <a:lstStyle/>
          <a:p>
            <a:r>
              <a:rPr lang="en-US" dirty="0"/>
              <a:t>S</a:t>
            </a:r>
          </a:p>
        </p:txBody>
      </p:sp>
      <p:sp>
        <p:nvSpPr>
          <p:cNvPr id="11" name="Content Placeholder 2">
            <a:extLst>
              <a:ext uri="{FF2B5EF4-FFF2-40B4-BE49-F238E27FC236}">
                <a16:creationId xmlns:a16="http://schemas.microsoft.com/office/drawing/2014/main" id="{BDE3B5E1-94CA-4748-8BBC-705E0EB88F39}"/>
              </a:ext>
            </a:extLst>
          </p:cNvPr>
          <p:cNvSpPr txBox="1">
            <a:spLocks/>
          </p:cNvSpPr>
          <p:nvPr/>
        </p:nvSpPr>
        <p:spPr>
          <a:xfrm>
            <a:off x="913795" y="1580049"/>
            <a:ext cx="10874932" cy="196769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All are given $5.</a:t>
            </a:r>
          </a:p>
          <a:p>
            <a:r>
              <a:rPr lang="en-US" dirty="0"/>
              <a:t>Without any Discussion contribute x ; where $0&lt; x &lt;=$5</a:t>
            </a:r>
          </a:p>
          <a:p>
            <a:r>
              <a:rPr lang="en-US" dirty="0"/>
              <a:t>Experimenter will add total amount from contribution of four players and double it and redistribute it to them equally.</a:t>
            </a:r>
          </a:p>
          <a:p>
            <a:endParaRPr lang="en-US" dirty="0"/>
          </a:p>
          <a:p>
            <a:endParaRPr lang="en-US" dirty="0"/>
          </a:p>
        </p:txBody>
      </p:sp>
      <p:graphicFrame>
        <p:nvGraphicFramePr>
          <p:cNvPr id="13" name="Table 12">
            <a:extLst>
              <a:ext uri="{FF2B5EF4-FFF2-40B4-BE49-F238E27FC236}">
                <a16:creationId xmlns:a16="http://schemas.microsoft.com/office/drawing/2014/main" id="{A15EFDC5-EEDA-47D3-9440-8D0C7D3A9A3D}"/>
              </a:ext>
            </a:extLst>
          </p:cNvPr>
          <p:cNvGraphicFramePr>
            <a:graphicFrameLocks noGrp="1"/>
          </p:cNvGraphicFramePr>
          <p:nvPr>
            <p:extLst>
              <p:ext uri="{D42A27DB-BD31-4B8C-83A1-F6EECF244321}">
                <p14:modId xmlns:p14="http://schemas.microsoft.com/office/powerpoint/2010/main" val="1316874023"/>
              </p:ext>
            </p:extLst>
          </p:nvPr>
        </p:nvGraphicFramePr>
        <p:xfrm>
          <a:off x="3720196" y="3468767"/>
          <a:ext cx="8219119" cy="2971465"/>
        </p:xfrm>
        <a:graphic>
          <a:graphicData uri="http://schemas.openxmlformats.org/drawingml/2006/table">
            <a:tbl>
              <a:tblPr firstRow="1" bandRow="1">
                <a:tableStyleId>{5C22544A-7EE6-4342-B048-85BDC9FD1C3A}</a:tableStyleId>
              </a:tblPr>
              <a:tblGrid>
                <a:gridCol w="1336101">
                  <a:extLst>
                    <a:ext uri="{9D8B030D-6E8A-4147-A177-3AD203B41FA5}">
                      <a16:colId xmlns:a16="http://schemas.microsoft.com/office/drawing/2014/main" val="407669839"/>
                    </a:ext>
                  </a:extLst>
                </a:gridCol>
                <a:gridCol w="1336101">
                  <a:extLst>
                    <a:ext uri="{9D8B030D-6E8A-4147-A177-3AD203B41FA5}">
                      <a16:colId xmlns:a16="http://schemas.microsoft.com/office/drawing/2014/main" val="1133268704"/>
                    </a:ext>
                  </a:extLst>
                </a:gridCol>
                <a:gridCol w="1336101">
                  <a:extLst>
                    <a:ext uri="{9D8B030D-6E8A-4147-A177-3AD203B41FA5}">
                      <a16:colId xmlns:a16="http://schemas.microsoft.com/office/drawing/2014/main" val="537669735"/>
                    </a:ext>
                  </a:extLst>
                </a:gridCol>
                <a:gridCol w="1538614">
                  <a:extLst>
                    <a:ext uri="{9D8B030D-6E8A-4147-A177-3AD203B41FA5}">
                      <a16:colId xmlns:a16="http://schemas.microsoft.com/office/drawing/2014/main" val="751975693"/>
                    </a:ext>
                  </a:extLst>
                </a:gridCol>
                <a:gridCol w="1336101">
                  <a:extLst>
                    <a:ext uri="{9D8B030D-6E8A-4147-A177-3AD203B41FA5}">
                      <a16:colId xmlns:a16="http://schemas.microsoft.com/office/drawing/2014/main" val="4154280797"/>
                    </a:ext>
                  </a:extLst>
                </a:gridCol>
                <a:gridCol w="1336101">
                  <a:extLst>
                    <a:ext uri="{9D8B030D-6E8A-4147-A177-3AD203B41FA5}">
                      <a16:colId xmlns:a16="http://schemas.microsoft.com/office/drawing/2014/main" val="2145724232"/>
                    </a:ext>
                  </a:extLst>
                </a:gridCol>
              </a:tblGrid>
              <a:tr h="1142665">
                <a:tc>
                  <a:txBody>
                    <a:bodyPr/>
                    <a:lstStyle/>
                    <a:p>
                      <a:r>
                        <a:rPr lang="en-US" dirty="0"/>
                        <a:t>Players</a:t>
                      </a:r>
                    </a:p>
                  </a:txBody>
                  <a:tcPr/>
                </a:tc>
                <a:tc>
                  <a:txBody>
                    <a:bodyPr/>
                    <a:lstStyle/>
                    <a:p>
                      <a:r>
                        <a:rPr lang="en-US" dirty="0"/>
                        <a:t>Initial Amount</a:t>
                      </a:r>
                    </a:p>
                  </a:txBody>
                  <a:tcPr/>
                </a:tc>
                <a:tc>
                  <a:txBody>
                    <a:bodyPr/>
                    <a:lstStyle/>
                    <a:p>
                      <a:r>
                        <a:rPr lang="en-US" dirty="0"/>
                        <a:t>Contribution</a:t>
                      </a:r>
                    </a:p>
                  </a:txBody>
                  <a:tcPr/>
                </a:tc>
                <a:tc>
                  <a:txBody>
                    <a:bodyPr/>
                    <a:lstStyle/>
                    <a:p>
                      <a:r>
                        <a:rPr lang="en-US" dirty="0"/>
                        <a:t>Amount after</a:t>
                      </a:r>
                    </a:p>
                    <a:p>
                      <a:r>
                        <a:rPr lang="en-US" dirty="0"/>
                        <a:t>contribution</a:t>
                      </a:r>
                    </a:p>
                  </a:txBody>
                  <a:tcPr/>
                </a:tc>
                <a:tc>
                  <a:txBody>
                    <a:bodyPr/>
                    <a:lstStyle/>
                    <a:p>
                      <a:r>
                        <a:rPr lang="en-US" dirty="0"/>
                        <a:t>Worse </a:t>
                      </a:r>
                    </a:p>
                    <a:p>
                      <a:r>
                        <a:rPr lang="en-US" dirty="0"/>
                        <a:t>Situation</a:t>
                      </a:r>
                    </a:p>
                  </a:txBody>
                  <a:tcPr/>
                </a:tc>
                <a:tc>
                  <a:txBody>
                    <a:bodyPr/>
                    <a:lstStyle/>
                    <a:p>
                      <a:r>
                        <a:rPr lang="en-US" dirty="0"/>
                        <a:t>Best </a:t>
                      </a:r>
                    </a:p>
                    <a:p>
                      <a:r>
                        <a:rPr lang="en-US" dirty="0"/>
                        <a:t>Situation</a:t>
                      </a:r>
                    </a:p>
                  </a:txBody>
                  <a:tcPr/>
                </a:tc>
                <a:extLst>
                  <a:ext uri="{0D108BD9-81ED-4DB2-BD59-A6C34878D82A}">
                    <a16:rowId xmlns:a16="http://schemas.microsoft.com/office/drawing/2014/main" val="2220511466"/>
                  </a:ext>
                </a:extLst>
              </a:tr>
              <a:tr h="356473">
                <a:tc>
                  <a:txBody>
                    <a:bodyPr/>
                    <a:lstStyle/>
                    <a:p>
                      <a:r>
                        <a:rPr lang="en-US" dirty="0"/>
                        <a:t>P</a:t>
                      </a:r>
                    </a:p>
                  </a:txBody>
                  <a:tcPr/>
                </a:tc>
                <a:tc>
                  <a:txBody>
                    <a:bodyPr/>
                    <a:lstStyle/>
                    <a:p>
                      <a:r>
                        <a:rPr lang="en-US" dirty="0"/>
                        <a:t>$5</a:t>
                      </a:r>
                    </a:p>
                  </a:txBody>
                  <a:tcPr/>
                </a:tc>
                <a:tc>
                  <a:txBody>
                    <a:bodyPr/>
                    <a:lstStyle/>
                    <a:p>
                      <a:r>
                        <a:rPr lang="en-US" dirty="0"/>
                        <a:t>$3</a:t>
                      </a:r>
                    </a:p>
                  </a:txBody>
                  <a:tcPr/>
                </a:tc>
                <a:tc>
                  <a:txBody>
                    <a:bodyPr/>
                    <a:lstStyle/>
                    <a:p>
                      <a:r>
                        <a:rPr lang="en-US" dirty="0"/>
                        <a:t>$4</a:t>
                      </a:r>
                    </a:p>
                  </a:txBody>
                  <a:tcPr/>
                </a:tc>
                <a:tc>
                  <a:txBody>
                    <a:bodyPr/>
                    <a:lstStyle/>
                    <a:p>
                      <a:r>
                        <a:rPr lang="en-US" dirty="0"/>
                        <a:t>$1</a:t>
                      </a:r>
                    </a:p>
                  </a:txBody>
                  <a:tcPr/>
                </a:tc>
                <a:tc>
                  <a:txBody>
                    <a:bodyPr/>
                    <a:lstStyle/>
                    <a:p>
                      <a:r>
                        <a:rPr lang="en-US" dirty="0"/>
                        <a:t>$5</a:t>
                      </a:r>
                    </a:p>
                  </a:txBody>
                  <a:tcPr/>
                </a:tc>
                <a:extLst>
                  <a:ext uri="{0D108BD9-81ED-4DB2-BD59-A6C34878D82A}">
                    <a16:rowId xmlns:a16="http://schemas.microsoft.com/office/drawing/2014/main" val="1022548398"/>
                  </a:ext>
                </a:extLst>
              </a:tr>
              <a:tr h="356473">
                <a:tc>
                  <a:txBody>
                    <a:bodyPr/>
                    <a:lstStyle/>
                    <a:p>
                      <a:r>
                        <a:rPr lang="en-US" dirty="0"/>
                        <a:t>Q</a:t>
                      </a:r>
                    </a:p>
                  </a:txBody>
                  <a:tcPr/>
                </a:tc>
                <a:tc>
                  <a:txBody>
                    <a:bodyPr/>
                    <a:lstStyle/>
                    <a:p>
                      <a:r>
                        <a:rPr lang="en-US" dirty="0"/>
                        <a:t>$5</a:t>
                      </a:r>
                    </a:p>
                  </a:txBody>
                  <a:tcPr/>
                </a:tc>
                <a:tc>
                  <a:txBody>
                    <a:bodyPr/>
                    <a:lstStyle/>
                    <a:p>
                      <a:r>
                        <a:rPr lang="en-US" dirty="0"/>
                        <a:t>$2</a:t>
                      </a:r>
                    </a:p>
                  </a:txBody>
                  <a:tcPr/>
                </a:tc>
                <a:tc>
                  <a:txBody>
                    <a:bodyPr/>
                    <a:lstStyle/>
                    <a:p>
                      <a:r>
                        <a:rPr lang="en-US" dirty="0"/>
                        <a:t>$4</a:t>
                      </a:r>
                    </a:p>
                  </a:txBody>
                  <a:tcPr/>
                </a:tc>
                <a:tc>
                  <a:txBody>
                    <a:bodyPr/>
                    <a:lstStyle/>
                    <a:p>
                      <a:r>
                        <a:rPr lang="en-US" dirty="0"/>
                        <a:t>$1</a:t>
                      </a:r>
                    </a:p>
                  </a:txBody>
                  <a:tcPr/>
                </a:tc>
                <a:tc>
                  <a:txBody>
                    <a:bodyPr/>
                    <a:lstStyle/>
                    <a:p>
                      <a:r>
                        <a:rPr lang="en-US" dirty="0"/>
                        <a:t>$5</a:t>
                      </a:r>
                    </a:p>
                  </a:txBody>
                  <a:tcPr/>
                </a:tc>
                <a:extLst>
                  <a:ext uri="{0D108BD9-81ED-4DB2-BD59-A6C34878D82A}">
                    <a16:rowId xmlns:a16="http://schemas.microsoft.com/office/drawing/2014/main" val="2315438567"/>
                  </a:ext>
                </a:extLst>
              </a:tr>
              <a:tr h="356473">
                <a:tc>
                  <a:txBody>
                    <a:bodyPr/>
                    <a:lstStyle/>
                    <a:p>
                      <a:r>
                        <a:rPr lang="en-US" dirty="0"/>
                        <a:t>R</a:t>
                      </a:r>
                    </a:p>
                  </a:txBody>
                  <a:tcPr/>
                </a:tc>
                <a:tc>
                  <a:txBody>
                    <a:bodyPr/>
                    <a:lstStyle/>
                    <a:p>
                      <a:r>
                        <a:rPr lang="en-US" dirty="0"/>
                        <a:t>$5</a:t>
                      </a:r>
                    </a:p>
                  </a:txBody>
                  <a:tcPr/>
                </a:tc>
                <a:tc>
                  <a:txBody>
                    <a:bodyPr/>
                    <a:lstStyle/>
                    <a:p>
                      <a:r>
                        <a:rPr lang="en-US" dirty="0"/>
                        <a:t>$2</a:t>
                      </a:r>
                    </a:p>
                  </a:txBody>
                  <a:tcPr/>
                </a:tc>
                <a:tc>
                  <a:txBody>
                    <a:bodyPr/>
                    <a:lstStyle/>
                    <a:p>
                      <a:r>
                        <a:rPr lang="en-US" dirty="0"/>
                        <a:t>$4</a:t>
                      </a:r>
                    </a:p>
                  </a:txBody>
                  <a:tcPr/>
                </a:tc>
                <a:tc>
                  <a:txBody>
                    <a:bodyPr/>
                    <a:lstStyle/>
                    <a:p>
                      <a:r>
                        <a:rPr lang="en-US" dirty="0"/>
                        <a:t>$1</a:t>
                      </a:r>
                    </a:p>
                  </a:txBody>
                  <a:tcPr/>
                </a:tc>
                <a:tc>
                  <a:txBody>
                    <a:bodyPr/>
                    <a:lstStyle/>
                    <a:p>
                      <a:r>
                        <a:rPr lang="en-US" dirty="0"/>
                        <a:t>$5</a:t>
                      </a:r>
                    </a:p>
                  </a:txBody>
                  <a:tcPr/>
                </a:tc>
                <a:extLst>
                  <a:ext uri="{0D108BD9-81ED-4DB2-BD59-A6C34878D82A}">
                    <a16:rowId xmlns:a16="http://schemas.microsoft.com/office/drawing/2014/main" val="1848220239"/>
                  </a:ext>
                </a:extLst>
              </a:tr>
              <a:tr h="356473">
                <a:tc>
                  <a:txBody>
                    <a:bodyPr/>
                    <a:lstStyle/>
                    <a:p>
                      <a:r>
                        <a:rPr lang="en-US" dirty="0"/>
                        <a:t>S</a:t>
                      </a:r>
                    </a:p>
                  </a:txBody>
                  <a:tcPr/>
                </a:tc>
                <a:tc>
                  <a:txBody>
                    <a:bodyPr/>
                    <a:lstStyle/>
                    <a:p>
                      <a:r>
                        <a:rPr lang="en-US" dirty="0"/>
                        <a:t>$5</a:t>
                      </a:r>
                    </a:p>
                  </a:txBody>
                  <a:tcPr/>
                </a:tc>
                <a:tc>
                  <a:txBody>
                    <a:bodyPr/>
                    <a:lstStyle/>
                    <a:p>
                      <a:r>
                        <a:rPr lang="en-US" dirty="0"/>
                        <a:t>$1</a:t>
                      </a:r>
                    </a:p>
                  </a:txBody>
                  <a:tcPr/>
                </a:tc>
                <a:tc>
                  <a:txBody>
                    <a:bodyPr/>
                    <a:lstStyle/>
                    <a:p>
                      <a:r>
                        <a:rPr lang="en-US" dirty="0"/>
                        <a:t>$4</a:t>
                      </a:r>
                    </a:p>
                  </a:txBody>
                  <a:tcPr/>
                </a:tc>
                <a:tc>
                  <a:txBody>
                    <a:bodyPr/>
                    <a:lstStyle/>
                    <a:p>
                      <a:r>
                        <a:rPr lang="en-US" dirty="0"/>
                        <a:t>$1</a:t>
                      </a:r>
                    </a:p>
                  </a:txBody>
                  <a:tcPr/>
                </a:tc>
                <a:tc>
                  <a:txBody>
                    <a:bodyPr/>
                    <a:lstStyle/>
                    <a:p>
                      <a:r>
                        <a:rPr lang="en-US" dirty="0"/>
                        <a:t>$5</a:t>
                      </a:r>
                    </a:p>
                  </a:txBody>
                  <a:tcPr/>
                </a:tc>
                <a:extLst>
                  <a:ext uri="{0D108BD9-81ED-4DB2-BD59-A6C34878D82A}">
                    <a16:rowId xmlns:a16="http://schemas.microsoft.com/office/drawing/2014/main" val="2585521141"/>
                  </a:ext>
                </a:extLst>
              </a:tr>
              <a:tr h="356473">
                <a:tc>
                  <a:txBody>
                    <a:bodyPr/>
                    <a:lstStyle/>
                    <a:p>
                      <a:endParaRPr lang="en-US" dirty="0"/>
                    </a:p>
                  </a:txBody>
                  <a:tcPr/>
                </a:tc>
                <a:tc>
                  <a:txBody>
                    <a:bodyPr/>
                    <a:lstStyle/>
                    <a:p>
                      <a:r>
                        <a:rPr lang="en-US" dirty="0"/>
                        <a:t>$20</a:t>
                      </a:r>
                    </a:p>
                  </a:txBody>
                  <a:tcPr/>
                </a:tc>
                <a:tc>
                  <a:txBody>
                    <a:bodyPr/>
                    <a:lstStyle/>
                    <a:p>
                      <a:r>
                        <a:rPr lang="en-US" dirty="0"/>
                        <a:t>$8</a:t>
                      </a:r>
                    </a:p>
                  </a:txBody>
                  <a:tcPr/>
                </a:tc>
                <a:tc>
                  <a:txBody>
                    <a:bodyPr/>
                    <a:lstStyle/>
                    <a:p>
                      <a:r>
                        <a:rPr lang="en-US" dirty="0"/>
                        <a:t>$16</a:t>
                      </a:r>
                    </a:p>
                  </a:txBody>
                  <a:tcPr/>
                </a:tc>
                <a:tc>
                  <a:txBody>
                    <a:bodyPr/>
                    <a:lstStyle/>
                    <a:p>
                      <a:r>
                        <a:rPr lang="en-US" dirty="0"/>
                        <a:t>$4</a:t>
                      </a:r>
                    </a:p>
                  </a:txBody>
                  <a:tcPr/>
                </a:tc>
                <a:tc>
                  <a:txBody>
                    <a:bodyPr/>
                    <a:lstStyle/>
                    <a:p>
                      <a:r>
                        <a:rPr lang="en-US" dirty="0"/>
                        <a:t>$20</a:t>
                      </a:r>
                    </a:p>
                  </a:txBody>
                  <a:tcPr/>
                </a:tc>
                <a:extLst>
                  <a:ext uri="{0D108BD9-81ED-4DB2-BD59-A6C34878D82A}">
                    <a16:rowId xmlns:a16="http://schemas.microsoft.com/office/drawing/2014/main" val="3432256955"/>
                  </a:ext>
                </a:extLst>
              </a:tr>
            </a:tbl>
          </a:graphicData>
        </a:graphic>
      </p:graphicFrame>
    </p:spTree>
    <p:extLst>
      <p:ext uri="{BB962C8B-B14F-4D97-AF65-F5344CB8AC3E}">
        <p14:creationId xmlns:p14="http://schemas.microsoft.com/office/powerpoint/2010/main" val="415495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ppt_x"/>
                                          </p:val>
                                        </p:tav>
                                        <p:tav tm="100000">
                                          <p:val>
                                            <p:strVal val="#ppt_x"/>
                                          </p:val>
                                        </p:tav>
                                      </p:tavLst>
                                    </p:anim>
                                    <p:anim calcmode="lin" valueType="num">
                                      <p:cBhvr additive="base">
                                        <p:cTn id="2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831B3-DB59-4315-97BF-02A2C43B9B53}"/>
              </a:ext>
            </a:extLst>
          </p:cNvPr>
          <p:cNvSpPr>
            <a:spLocks noGrp="1"/>
          </p:cNvSpPr>
          <p:nvPr>
            <p:ph type="title"/>
          </p:nvPr>
        </p:nvSpPr>
        <p:spPr/>
        <p:txBody>
          <a:bodyPr>
            <a:normAutofit fontScale="90000"/>
          </a:bodyPr>
          <a:lstStyle/>
          <a:p>
            <a:r>
              <a:rPr lang="en-US" dirty="0"/>
              <a:t>Method:- Model for Testing Indirect Reciprocity with Public Goods</a:t>
            </a:r>
          </a:p>
        </p:txBody>
      </p:sp>
      <p:sp>
        <p:nvSpPr>
          <p:cNvPr id="3" name="Content Placeholder 2">
            <a:extLst>
              <a:ext uri="{FF2B5EF4-FFF2-40B4-BE49-F238E27FC236}">
                <a16:creationId xmlns:a16="http://schemas.microsoft.com/office/drawing/2014/main" id="{8646FDCA-2598-4A20-B25D-3DB9A3B0AEAB}"/>
              </a:ext>
            </a:extLst>
          </p:cNvPr>
          <p:cNvSpPr>
            <a:spLocks noGrp="1"/>
          </p:cNvSpPr>
          <p:nvPr>
            <p:ph idx="1"/>
          </p:nvPr>
        </p:nvSpPr>
        <p:spPr>
          <a:xfrm>
            <a:off x="913795" y="1929397"/>
            <a:ext cx="10353762" cy="4058751"/>
          </a:xfrm>
        </p:spPr>
        <p:txBody>
          <a:bodyPr/>
          <a:lstStyle/>
          <a:p>
            <a:r>
              <a:rPr lang="en-US" dirty="0"/>
              <a:t>114 participants, 19 Groups of 6 subjects</a:t>
            </a:r>
          </a:p>
          <a:p>
            <a:r>
              <a:rPr lang="en-US" dirty="0"/>
              <a:t>Initially they have DM 20($10)</a:t>
            </a:r>
          </a:p>
          <a:p>
            <a:r>
              <a:rPr lang="en-US" dirty="0"/>
              <a:t>The game will be played in two different situations: Public goods and Indirect reciprocity.</a:t>
            </a:r>
          </a:p>
          <a:p>
            <a:r>
              <a:rPr lang="en-US" dirty="0"/>
              <a:t>10 groups played  1 round of Indirect Reciprocity and then 1 round of Public goods until round 16.</a:t>
            </a:r>
          </a:p>
          <a:p>
            <a:r>
              <a:rPr lang="en-US" dirty="0"/>
              <a:t>Then, every second group plays only public goods from round 17</a:t>
            </a:r>
          </a:p>
          <a:p>
            <a:r>
              <a:rPr lang="en-US" dirty="0"/>
              <a:t>9 other groups played 8 rounds of public goods followed by 8 rounds of Indirect reciprocity.</a:t>
            </a:r>
          </a:p>
          <a:p>
            <a:r>
              <a:rPr lang="en-US" dirty="0"/>
              <a:t>Again , every second group plays only public goods from round 17</a:t>
            </a:r>
          </a:p>
          <a:p>
            <a:endParaRPr lang="en-US" dirty="0"/>
          </a:p>
          <a:p>
            <a:endParaRPr lang="en-US" dirty="0"/>
          </a:p>
        </p:txBody>
      </p:sp>
    </p:spTree>
    <p:extLst>
      <p:ext uri="{BB962C8B-B14F-4D97-AF65-F5344CB8AC3E}">
        <p14:creationId xmlns:p14="http://schemas.microsoft.com/office/powerpoint/2010/main" val="1004032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5CB840F-8E41-4CA5-B79B-25CC80AD234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EF75C5D-2BA1-43DF-A7EA-02C7DEC122D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a:extLst>
              <a:ext uri="{FF2B5EF4-FFF2-40B4-BE49-F238E27FC236}">
                <a16:creationId xmlns:a16="http://schemas.microsoft.com/office/drawing/2014/main" id="{3635C6E4-21E2-4CF7-A8E1-95C1CCE47A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8289" y="1438360"/>
            <a:ext cx="5420938" cy="3835314"/>
          </a:xfrm>
          <a:prstGeom prst="rect">
            <a:avLst/>
          </a:prstGeom>
        </p:spPr>
      </p:pic>
      <p:sp>
        <p:nvSpPr>
          <p:cNvPr id="2" name="Title 1">
            <a:extLst>
              <a:ext uri="{FF2B5EF4-FFF2-40B4-BE49-F238E27FC236}">
                <a16:creationId xmlns:a16="http://schemas.microsoft.com/office/drawing/2014/main" id="{71CC2886-C687-4D18-9108-52B3258BD9E0}"/>
              </a:ext>
            </a:extLst>
          </p:cNvPr>
          <p:cNvSpPr>
            <a:spLocks noGrp="1"/>
          </p:cNvSpPr>
          <p:nvPr>
            <p:ph type="title"/>
          </p:nvPr>
        </p:nvSpPr>
        <p:spPr>
          <a:xfrm>
            <a:off x="913795" y="609600"/>
            <a:ext cx="3078749" cy="970450"/>
          </a:xfrm>
        </p:spPr>
        <p:txBody>
          <a:bodyPr anchor="b">
            <a:normAutofit/>
          </a:bodyPr>
          <a:lstStyle/>
          <a:p>
            <a:pPr algn="l"/>
            <a:r>
              <a:rPr lang="en-US" sz="2800">
                <a:solidFill>
                  <a:srgbClr val="DADADA"/>
                </a:solidFill>
              </a:rPr>
              <a:t>Results</a:t>
            </a:r>
          </a:p>
        </p:txBody>
      </p:sp>
      <p:sp>
        <p:nvSpPr>
          <p:cNvPr id="10" name="Content Placeholder 9"/>
          <p:cNvSpPr>
            <a:spLocks noGrp="1"/>
          </p:cNvSpPr>
          <p:nvPr>
            <p:ph idx="1"/>
          </p:nvPr>
        </p:nvSpPr>
        <p:spPr>
          <a:xfrm>
            <a:off x="913795" y="1730327"/>
            <a:ext cx="3489393" cy="4164036"/>
          </a:xfrm>
        </p:spPr>
        <p:txBody>
          <a:bodyPr anchor="t">
            <a:normAutofit lnSpcReduction="10000"/>
          </a:bodyPr>
          <a:lstStyle/>
          <a:p>
            <a:r>
              <a:rPr lang="en-US" sz="1600" dirty="0">
                <a:solidFill>
                  <a:srgbClr val="DADADA"/>
                </a:solidFill>
              </a:rPr>
              <a:t>Groups with 8 rounds of PG initially the cooperation declined.</a:t>
            </a:r>
          </a:p>
          <a:p>
            <a:r>
              <a:rPr lang="en-US" sz="1600" dirty="0">
                <a:solidFill>
                  <a:srgbClr val="DADADA"/>
                </a:solidFill>
              </a:rPr>
              <a:t>Cooperation was re-established when IR comes into play.</a:t>
            </a:r>
          </a:p>
          <a:p>
            <a:r>
              <a:rPr lang="en-US" sz="1600" dirty="0">
                <a:solidFill>
                  <a:srgbClr val="DADADA"/>
                </a:solidFill>
              </a:rPr>
              <a:t>The groups where PG &amp; IR was played in alternate fashion, cooperation did not declined and was considerably higher than that of 9 other groups.</a:t>
            </a:r>
          </a:p>
          <a:p>
            <a:r>
              <a:rPr lang="en-US" sz="1600" dirty="0">
                <a:solidFill>
                  <a:srgbClr val="DADADA"/>
                </a:solidFill>
              </a:rPr>
              <a:t>Payoffs seen were high in Alternating game then Non-alternating game.</a:t>
            </a:r>
          </a:p>
          <a:p>
            <a:r>
              <a:rPr lang="en-US" sz="1600" dirty="0">
                <a:solidFill>
                  <a:srgbClr val="DADADA"/>
                </a:solidFill>
              </a:rPr>
              <a:t>Probability of receiving ‘no’ in IR round was high when PG(pre.) = NO and low for PG(pre.) =YES</a:t>
            </a:r>
          </a:p>
        </p:txBody>
      </p:sp>
      <p:sp>
        <p:nvSpPr>
          <p:cNvPr id="5" name="TextBox 4">
            <a:extLst>
              <a:ext uri="{FF2B5EF4-FFF2-40B4-BE49-F238E27FC236}">
                <a16:creationId xmlns:a16="http://schemas.microsoft.com/office/drawing/2014/main" id="{1DCB5CEC-F8DD-402D-B2CD-7E8513C6BB9C}"/>
              </a:ext>
            </a:extLst>
          </p:cNvPr>
          <p:cNvSpPr txBox="1"/>
          <p:nvPr/>
        </p:nvSpPr>
        <p:spPr>
          <a:xfrm>
            <a:off x="3665082" y="6379141"/>
            <a:ext cx="8587351" cy="369332"/>
          </a:xfrm>
          <a:prstGeom prst="rect">
            <a:avLst/>
          </a:prstGeom>
          <a:noFill/>
        </p:spPr>
        <p:txBody>
          <a:bodyPr wrap="none" rtlCol="0">
            <a:spAutoFit/>
          </a:bodyPr>
          <a:lstStyle/>
          <a:p>
            <a:r>
              <a:rPr lang="en-US" u="sng" dirty="0">
                <a:solidFill>
                  <a:schemeClr val="bg1"/>
                </a:solidFill>
              </a:rPr>
              <a:t>https://www.nature.com/nature/journal/v415/n6870/pdf/415424a.pdf?origin=ppub</a:t>
            </a:r>
          </a:p>
        </p:txBody>
      </p:sp>
    </p:spTree>
    <p:extLst>
      <p:ext uri="{BB962C8B-B14F-4D97-AF65-F5344CB8AC3E}">
        <p14:creationId xmlns:p14="http://schemas.microsoft.com/office/powerpoint/2010/main" val="229392085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1008</TotalTime>
  <Words>1305</Words>
  <Application>Microsoft Office PowerPoint</Application>
  <PresentationFormat>Widescreen</PresentationFormat>
  <Paragraphs>161</Paragraphs>
  <Slides>21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Calisto MT</vt:lpstr>
      <vt:lpstr>Trebuchet MS</vt:lpstr>
      <vt:lpstr>Wingdings 2</vt:lpstr>
      <vt:lpstr>Slate</vt:lpstr>
      <vt:lpstr>Reputation helps Solve the ‘Tragedy of Commons’</vt:lpstr>
      <vt:lpstr>Road Map</vt:lpstr>
      <vt:lpstr>Motivation</vt:lpstr>
      <vt:lpstr>Goal</vt:lpstr>
      <vt:lpstr>Method:- Indirect reciprocity</vt:lpstr>
      <vt:lpstr>Method:- Public Goods</vt:lpstr>
      <vt:lpstr>Method:- Model for Public Goods</vt:lpstr>
      <vt:lpstr>Method:- Model for Testing Indirect Reciprocity with Public Goods</vt:lpstr>
      <vt:lpstr>Results</vt:lpstr>
      <vt:lpstr>Conclusions</vt:lpstr>
      <vt:lpstr>Strength 1</vt:lpstr>
      <vt:lpstr>Strength 2</vt:lpstr>
      <vt:lpstr>Strength 3</vt:lpstr>
      <vt:lpstr>Weakness 1</vt:lpstr>
      <vt:lpstr>Weakness 2</vt:lpstr>
      <vt:lpstr>Weakness 3</vt:lpstr>
      <vt:lpstr>Extension 1</vt:lpstr>
      <vt:lpstr>Extension 2</vt:lpstr>
      <vt:lpstr>Extension 3</vt:lpstr>
      <vt:lpstr>Tragedy of Commons in Brief</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Tragedy of Commons</dc:title>
  <dc:creator>Anmol Sureshkumar Panchal</dc:creator>
  <cp:lastModifiedBy>Anmol Sureshkumar Panchal</cp:lastModifiedBy>
  <cp:revision>118</cp:revision>
  <dcterms:created xsi:type="dcterms:W3CDTF">2017-10-26T05:58:41Z</dcterms:created>
  <dcterms:modified xsi:type="dcterms:W3CDTF">2017-11-01T16:10:53Z</dcterms:modified>
</cp:coreProperties>
</file>